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Lst>
  <p:sldSz cy="6858000" cx="9144000"/>
  <p:notesSz cx="6858000" cy="9144000"/>
  <p:embeddedFontLst>
    <p:embeddedFont>
      <p:font typeface="Roboto"/>
      <p:regular r:id="rId128"/>
      <p:bold r:id="rId129"/>
      <p:italic r:id="rId130"/>
      <p:boldItalic r:id="rId131"/>
    </p:embeddedFont>
    <p:embeddedFont>
      <p:font typeface="Roboto Condensed"/>
      <p:regular r:id="rId132"/>
      <p:bold r:id="rId133"/>
      <p:italic r:id="rId134"/>
      <p:boldItalic r:id="rId1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9" Type="http://schemas.openxmlformats.org/officeDocument/2006/relationships/slide" Target="slides/slide105.xml"/><Relationship Id="rId108" Type="http://schemas.openxmlformats.org/officeDocument/2006/relationships/slide" Target="slides/slide104.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29" Type="http://schemas.openxmlformats.org/officeDocument/2006/relationships/font" Target="fonts/Roboto-bold.fntdata"/><Relationship Id="rId128" Type="http://schemas.openxmlformats.org/officeDocument/2006/relationships/font" Target="fonts/Roboto-regular.fntdata"/><Relationship Id="rId127" Type="http://schemas.openxmlformats.org/officeDocument/2006/relationships/slide" Target="slides/slide123.xml"/><Relationship Id="rId126" Type="http://schemas.openxmlformats.org/officeDocument/2006/relationships/slide" Target="slides/slide122.xml"/><Relationship Id="rId26" Type="http://schemas.openxmlformats.org/officeDocument/2006/relationships/slide" Target="slides/slide22.xml"/><Relationship Id="rId121" Type="http://schemas.openxmlformats.org/officeDocument/2006/relationships/slide" Target="slides/slide117.xml"/><Relationship Id="rId25" Type="http://schemas.openxmlformats.org/officeDocument/2006/relationships/slide" Target="slides/slide21.xml"/><Relationship Id="rId120" Type="http://schemas.openxmlformats.org/officeDocument/2006/relationships/slide" Target="slides/slide116.xml"/><Relationship Id="rId28" Type="http://schemas.openxmlformats.org/officeDocument/2006/relationships/slide" Target="slides/slide24.xml"/><Relationship Id="rId27" Type="http://schemas.openxmlformats.org/officeDocument/2006/relationships/slide" Target="slides/slide23.xml"/><Relationship Id="rId125" Type="http://schemas.openxmlformats.org/officeDocument/2006/relationships/slide" Target="slides/slide121.xml"/><Relationship Id="rId29" Type="http://schemas.openxmlformats.org/officeDocument/2006/relationships/slide" Target="slides/slide25.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99" Type="http://schemas.openxmlformats.org/officeDocument/2006/relationships/slide" Target="slides/slide95.xml"/><Relationship Id="rId10" Type="http://schemas.openxmlformats.org/officeDocument/2006/relationships/slide" Target="slides/slide6.xml"/><Relationship Id="rId98" Type="http://schemas.openxmlformats.org/officeDocument/2006/relationships/slide" Target="slides/slide94.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9" Type="http://schemas.openxmlformats.org/officeDocument/2006/relationships/slide" Target="slides/slide115.xml"/><Relationship Id="rId15" Type="http://schemas.openxmlformats.org/officeDocument/2006/relationships/slide" Target="slides/slide11.xml"/><Relationship Id="rId110" Type="http://schemas.openxmlformats.org/officeDocument/2006/relationships/slide" Target="slides/slide106.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14" Type="http://schemas.openxmlformats.org/officeDocument/2006/relationships/slide" Target="slides/slide110.xml"/><Relationship Id="rId18" Type="http://schemas.openxmlformats.org/officeDocument/2006/relationships/slide" Target="slides/slide14.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132" Type="http://schemas.openxmlformats.org/officeDocument/2006/relationships/font" Target="fonts/RobotoCondensed-regular.fntdata"/><Relationship Id="rId131" Type="http://schemas.openxmlformats.org/officeDocument/2006/relationships/font" Target="fonts/Roboto-boldItalic.fntdata"/><Relationship Id="rId130" Type="http://schemas.openxmlformats.org/officeDocument/2006/relationships/font" Target="fonts/Roboto-italic.fntdata"/><Relationship Id="rId135" Type="http://schemas.openxmlformats.org/officeDocument/2006/relationships/font" Target="fonts/RobotoCondensed-boldItalic.fntdata"/><Relationship Id="rId134" Type="http://schemas.openxmlformats.org/officeDocument/2006/relationships/font" Target="fonts/RobotoCondensed-italic.fntdata"/><Relationship Id="rId133" Type="http://schemas.openxmlformats.org/officeDocument/2006/relationships/font" Target="fonts/RobotoCondensed-bold.fntdata"/><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 name="Shape 31"/>
        <p:cNvGrpSpPr/>
        <p:nvPr/>
      </p:nvGrpSpPr>
      <p:grpSpPr>
        <a:xfrm>
          <a:off x="0" y="0"/>
          <a:ext cx="0" cy="0"/>
          <a:chOff x="0" y="0"/>
          <a:chExt cx="0" cy="0"/>
        </a:xfrm>
      </p:grpSpPr>
      <p:sp>
        <p:nvSpPr>
          <p:cNvPr id="32" name="Google Shape;32;gc32b2f4b4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 name="Google Shape;33;gc32b2f4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c320b15c6_0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c320b15c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c320b15c6_0_5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c320b15c6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c320b15c6_0_5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c320b15c6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c320b15c6_0_5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c320b15c6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c320b15c6_0_5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c320b15c6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c320b15c6_0_5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c320b15c6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c320b15c6_0_5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c320b15c6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c320b15c6_0_5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c320b15c6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c320b15c6_0_5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c320b15c6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c320b15c6_0_5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c320b15c6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c320b15c6_0_5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c320b15c6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c320b15c6_0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c320b15c6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c320b15c6_0_5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c320b15c6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c320b15c6_0_6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c320b15c6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c320b15c6_0_6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c320b15c6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c320b15c6_0_6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c320b15c6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c32b2f4b4_0_4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c32b2f4b4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c345d59a9_0_10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c345d59a9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c345d59a9_2_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c345d59a9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c345d59a9_2_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c345d59a9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c345d59a9_2_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c345d59a9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c345d59a9_2_2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c345d59a9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c320b15c6_0_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c320b15c6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c345d59a9_2_3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c345d59a9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c345d59a9_2_3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c345d59a9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c345d59a9_2_4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c345d59a9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c345d59a9_2_4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c345d59a9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c320b15c6_0_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c320b15c6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c320b15c6_0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c320b15c6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c320b15c6_0_1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c320b15c6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c320b15c6_0_1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c320b15c6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c320b15c6_0_1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c320b15c6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c320b15c6_0_1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c320b15c6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c320b15c6_0_1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c320b15c6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 name="Shape 38"/>
        <p:cNvGrpSpPr/>
        <p:nvPr/>
      </p:nvGrpSpPr>
      <p:grpSpPr>
        <a:xfrm>
          <a:off x="0" y="0"/>
          <a:ext cx="0" cy="0"/>
          <a:chOff x="0" y="0"/>
          <a:chExt cx="0" cy="0"/>
        </a:xfrm>
      </p:grpSpPr>
      <p:sp>
        <p:nvSpPr>
          <p:cNvPr id="39" name="Google Shape;39;g75291431c4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 name="Google Shape;40;g75291431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c320b15c6_0_1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c320b15c6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c320b15c6_0_1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c320b15c6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c320b15c6_0_1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c320b15c6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c320b15c6_0_1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c320b15c6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c320b15c6_0_1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c320b15c6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c320b15c6_0_1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c320b15c6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c320b15c6_0_2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c320b15c6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c320b15c6_0_2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c320b15c6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c320b15c6_0_2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c320b15c6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c320b15c6_0_2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c320b15c6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gc320b15c6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 name="Google Shape;46;gc320b15c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c32b2f4b4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c32b2f4b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c32b2f4b4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c32b2f4b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c32b2f4b4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c32b2f4b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c32b2f4b4_0_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c32b2f4b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c32b2f4b4_0_5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c32b2f4b4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c32b2f4b4_0_5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c32b2f4b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c32b2f4b4_0_6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c32b2f4b4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c32b2f4b4_0_6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c32b2f4b4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c32b2f4b4_0_7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c32b2f4b4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c32b2f4b4_0_10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c32b2f4b4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gc320b15c6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gc320b15c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c32b2f4b4_0_8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c32b2f4b4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c32b2f4b4_0_8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c32b2f4b4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c32b2f4b4_0_9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c32b2f4b4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c32b2f4b4_0_9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c32b2f4b4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c32b2f4b4_0_1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c32b2f4b4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c32b2f4b4_0_1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c32b2f4b4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c32b2f4b4_0_13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c32b2f4b4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c32b2f4b4_0_13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c32b2f4b4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c32b2f4b4_0_14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c32b2f4b4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c32b2f4b4_0_15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c32b2f4b4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c320b15c6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c320b15c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c32b2f4b4_0_15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c32b2f4b4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c32b2f4b4_0_16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c32b2f4b4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c320b15c6_0_2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c320b15c6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c320b15c6_0_2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c320b15c6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c320b15c6_0_2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c320b15c6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c320b15c6_0_2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c320b15c6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c320b15c6_0_2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c320b15c6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c320b15c6_0_2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c320b15c6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c320b15c6_0_2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c320b15c6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c320b15c6_0_3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c320b15c6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c320b15c6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c320b15c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c320b15c6_0_3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c320b15c6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c320b15c6_0_3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c320b15c6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c320b15c6_0_3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c320b15c6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c320b15c6_0_3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c320b15c6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c320b15c6_0_3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c320b15c6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c320b15c6_0_3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c320b15c6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c320b15c6_0_3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c320b15c6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c320b15c6_0_3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c320b15c6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c320b15c6_0_3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c320b15c6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c320b15c6_0_3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c320b15c6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c320b15c6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c320b15c6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c320b15c6_0_3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c320b15c6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c320b15c6_0_3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c320b15c6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c320b15c6_0_3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c320b15c6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c320b15c6_0_4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c320b15c6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c345d59a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c345d59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c345d59a9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c345d59a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c345d59a9_0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c345d59a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c345d59a9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c345d59a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c345d59a9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c345d59a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c345d59a9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c345d59a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c320b15c6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c320b15c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c345d59a9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c345d59a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c345d59a9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c345d59a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c345d59a9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c345d59a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c345d59a9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c345d59a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c345d59a9_0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c345d59a9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c345d59a9_0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c345d59a9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c345d59a9_0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c345d59a9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c345d59a9_0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c345d59a9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c345d59a9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c345d59a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c320b15c6_0_4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c320b15c6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c320b15c6_0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c320b15c6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c320b15c6_0_4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c320b15c6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c320b15c6_0_4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c320b15c6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c320b15c6_0_4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c320b15c6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c320b15c6_0_5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c320b15c6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c320b15c6_0_5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c320b15c6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c320b15c6_0_5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c320b15c6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c320b15c6_0_5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c320b15c6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c320b15c6_0_5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c320b15c6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c320b15c6_0_5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c320b15c6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c320b15c6_0_5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c320b15c6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685800" y="2111123"/>
            <a:ext cx="7772400" cy="15465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1" name="Google Shape;11;p2"/>
          <p:cNvSpPr txBox="1"/>
          <p:nvPr>
            <p:ph idx="1" type="subTitle"/>
          </p:nvPr>
        </p:nvSpPr>
        <p:spPr>
          <a:xfrm>
            <a:off x="685800" y="3786738"/>
            <a:ext cx="7772400" cy="10464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p:txBody>
      </p:sp>
      <p:sp>
        <p:nvSpPr>
          <p:cNvPr id="12" name="Google Shape;12;p2"/>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5" name="Google Shape;15;p3"/>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6" name="Google Shape;16;p3"/>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7" name="Google Shape;17;p3"/>
          <p:cNvCxnSpPr/>
          <p:nvPr/>
        </p:nvCxnSpPr>
        <p:spPr>
          <a:xfrm>
            <a:off x="1245325" y="1193450"/>
            <a:ext cx="7854300" cy="8700"/>
          </a:xfrm>
          <a:prstGeom prst="straightConnector1">
            <a:avLst/>
          </a:prstGeom>
          <a:noFill/>
          <a:ln cap="flat" cmpd="sng" w="76200">
            <a:solidFill>
              <a:srgbClr val="D9D9D9"/>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0" name="Google Shape;20;p4"/>
          <p:cNvSpPr txBox="1"/>
          <p:nvPr>
            <p:ph idx="1" type="body"/>
          </p:nvPr>
        </p:nvSpPr>
        <p:spPr>
          <a:xfrm>
            <a:off x="457200" y="1600200"/>
            <a:ext cx="3994500" cy="4967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1" name="Google Shape;21;p4"/>
          <p:cNvSpPr txBox="1"/>
          <p:nvPr>
            <p:ph idx="2" type="body"/>
          </p:nvPr>
        </p:nvSpPr>
        <p:spPr>
          <a:xfrm>
            <a:off x="4692274" y="1600200"/>
            <a:ext cx="3994500" cy="49677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2" name="Google Shape;22;p4"/>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5" name="Google Shape;25;p5"/>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 name="Shape 26"/>
        <p:cNvGrpSpPr/>
        <p:nvPr/>
      </p:nvGrpSpPr>
      <p:grpSpPr>
        <a:xfrm>
          <a:off x="0" y="0"/>
          <a:ext cx="0" cy="0"/>
          <a:chOff x="0" y="0"/>
          <a:chExt cx="0" cy="0"/>
        </a:xfrm>
      </p:grpSpPr>
      <p:sp>
        <p:nvSpPr>
          <p:cNvPr id="27" name="Google Shape;27;p6"/>
          <p:cNvSpPr txBox="1"/>
          <p:nvPr>
            <p:ph idx="1" type="body"/>
          </p:nvPr>
        </p:nvSpPr>
        <p:spPr>
          <a:xfrm>
            <a:off x="457200" y="5875079"/>
            <a:ext cx="8229600" cy="6927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
        <p:nvSpPr>
          <p:cNvPr id="28" name="Google Shape;28;p6"/>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 name="Shape 29"/>
        <p:cNvGrpSpPr/>
        <p:nvPr/>
      </p:nvGrpSpPr>
      <p:grpSpPr>
        <a:xfrm>
          <a:off x="0" y="0"/>
          <a:ext cx="0" cy="0"/>
          <a:chOff x="0" y="0"/>
          <a:chExt cx="0" cy="0"/>
        </a:xfrm>
      </p:grpSpPr>
      <p:sp>
        <p:nvSpPr>
          <p:cNvPr id="30" name="Google Shape;30;p7"/>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47"/>
            <a:ext cx="8229600" cy="849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1pPr>
            <a:lvl2pPr lvl="1">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2pPr>
            <a:lvl3pPr lvl="2">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3pPr>
            <a:lvl4pPr lvl="3">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4pPr>
            <a:lvl5pPr lvl="4">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5pPr>
            <a:lvl6pPr lvl="5">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6pPr>
            <a:lvl7pPr lvl="6">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7pPr>
            <a:lvl8pPr lvl="7">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8pPr>
            <a:lvl9pPr lvl="8">
              <a:spcBef>
                <a:spcPts val="0"/>
              </a:spcBef>
              <a:spcAft>
                <a:spcPts val="0"/>
              </a:spcAft>
              <a:buClr>
                <a:srgbClr val="0B5394"/>
              </a:buClr>
              <a:buSzPts val="3600"/>
              <a:buFont typeface="Droid Sans"/>
              <a:buNone/>
              <a:defRPr b="1" sz="3600">
                <a:solidFill>
                  <a:srgbClr val="0B5394"/>
                </a:solidFill>
                <a:latin typeface="Droid Sans"/>
                <a:ea typeface="Droid Sans"/>
                <a:cs typeface="Droid Sans"/>
                <a:sym typeface="Droid Sans"/>
              </a:defRPr>
            </a:lvl9pPr>
          </a:lstStyle>
          <a:p/>
        </p:txBody>
      </p:sp>
      <p:sp>
        <p:nvSpPr>
          <p:cNvPr id="7" name="Google Shape;7;p1"/>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Font typeface="Droid Sans"/>
              <a:buChar char="➔"/>
              <a:defRPr sz="3000">
                <a:solidFill>
                  <a:schemeClr val="dk1"/>
                </a:solidFill>
                <a:latin typeface="Droid Sans"/>
                <a:ea typeface="Droid Sans"/>
                <a:cs typeface="Droid Sans"/>
                <a:sym typeface="Droid Sans"/>
              </a:defRPr>
            </a:lvl1pPr>
            <a:lvl2pPr indent="-381000" lvl="1" marL="914400">
              <a:spcBef>
                <a:spcPts val="0"/>
              </a:spcBef>
              <a:spcAft>
                <a:spcPts val="0"/>
              </a:spcAft>
              <a:buClr>
                <a:schemeClr val="dk1"/>
              </a:buClr>
              <a:buSzPts val="2400"/>
              <a:buFont typeface="Droid Sans"/>
              <a:buChar char="◆"/>
              <a:defRPr sz="2400">
                <a:solidFill>
                  <a:schemeClr val="dk1"/>
                </a:solidFill>
                <a:latin typeface="Droid Sans"/>
                <a:ea typeface="Droid Sans"/>
                <a:cs typeface="Droid Sans"/>
                <a:sym typeface="Droid Sans"/>
              </a:defRPr>
            </a:lvl2pPr>
            <a:lvl3pPr indent="-381000" lvl="2" marL="1371600">
              <a:spcBef>
                <a:spcPts val="0"/>
              </a:spcBef>
              <a:spcAft>
                <a:spcPts val="0"/>
              </a:spcAft>
              <a:buClr>
                <a:schemeClr val="dk1"/>
              </a:buClr>
              <a:buSzPts val="2400"/>
              <a:buFont typeface="Droid Sans"/>
              <a:buChar char="●"/>
              <a:defRPr sz="2400">
                <a:solidFill>
                  <a:schemeClr val="dk1"/>
                </a:solidFill>
                <a:latin typeface="Droid Sans"/>
                <a:ea typeface="Droid Sans"/>
                <a:cs typeface="Droid Sans"/>
                <a:sym typeface="Droid Sans"/>
              </a:defRPr>
            </a:lvl3pPr>
            <a:lvl4pPr indent="-342900" lvl="3" marL="18288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4pPr>
            <a:lvl5pPr indent="-342900" lvl="4" marL="22860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5pPr>
            <a:lvl6pPr indent="-342900" lvl="5" marL="27432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6pPr>
            <a:lvl7pPr indent="-342900" lvl="6" marL="32004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7pPr>
            <a:lvl8pPr indent="-342900" lvl="7" marL="36576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8pPr>
            <a:lvl9pPr indent="-342900" lvl="8" marL="4114800">
              <a:spcBef>
                <a:spcPts val="0"/>
              </a:spcBef>
              <a:spcAft>
                <a:spcPts val="0"/>
              </a:spcAft>
              <a:buClr>
                <a:schemeClr val="dk1"/>
              </a:buClr>
              <a:buSzPts val="1800"/>
              <a:buFont typeface="Droid Sans"/>
              <a:buChar char="●"/>
              <a:defRPr sz="1800">
                <a:solidFill>
                  <a:schemeClr val="dk1"/>
                </a:solidFill>
                <a:latin typeface="Droid Sans"/>
                <a:ea typeface="Droid Sans"/>
                <a:cs typeface="Droid Sans"/>
                <a:sym typeface="Droid Sans"/>
              </a:defRPr>
            </a:lvl9pPr>
          </a:lstStyle>
          <a:p/>
        </p:txBody>
      </p:sp>
      <p:sp>
        <p:nvSpPr>
          <p:cNvPr id="8" name="Google Shape;8;p1"/>
          <p:cNvSpPr txBox="1"/>
          <p:nvPr>
            <p:ph idx="12" type="sldNum"/>
          </p:nvPr>
        </p:nvSpPr>
        <p:spPr>
          <a:xfrm>
            <a:off x="8556791" y="6333134"/>
            <a:ext cx="548700" cy="524700"/>
          </a:xfrm>
          <a:prstGeom prst="rect">
            <a:avLst/>
          </a:prstGeom>
          <a:noFill/>
          <a:ln>
            <a:noFill/>
          </a:ln>
        </p:spPr>
        <p:txBody>
          <a:bodyPr anchorCtr="0" anchor="ctr" bIns="91425" lIns="91425" spcFirstLastPara="1" rIns="91425" wrap="square" tIns="91425">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4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5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4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4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4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gi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46.jp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4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47.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47.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4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50.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4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 Id="rId3" Type="http://schemas.openxmlformats.org/officeDocument/2006/relationships/image" Target="../media/image5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upload.wikimedia.org/wikipedia/en/thumb/f/f1/OMG-logo.jpg/220px-OMG-logo.jpg" TargetMode="External"/><Relationship Id="rId4" Type="http://schemas.openxmlformats.org/officeDocument/2006/relationships/image" Target="../media/image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1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5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6.png"/><Relationship Id="rId4" Type="http://schemas.openxmlformats.org/officeDocument/2006/relationships/image" Target="../media/image1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6.png"/><Relationship Id="rId4" Type="http://schemas.openxmlformats.org/officeDocument/2006/relationships/image" Target="../media/image1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6.png"/><Relationship Id="rId4" Type="http://schemas.openxmlformats.org/officeDocument/2006/relationships/image" Target="../media/image1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gi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5.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2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2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2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2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2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2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5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22.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2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2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2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2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5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3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3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3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3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3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2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3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5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3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3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3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30.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4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 name="Shape 34"/>
        <p:cNvGrpSpPr/>
        <p:nvPr/>
      </p:nvGrpSpPr>
      <p:grpSpPr>
        <a:xfrm>
          <a:off x="0" y="0"/>
          <a:ext cx="0" cy="0"/>
          <a:chOff x="0" y="0"/>
          <a:chExt cx="0" cy="0"/>
        </a:xfrm>
      </p:grpSpPr>
      <p:pic>
        <p:nvPicPr>
          <p:cNvPr id="35" name="Google Shape;35;p8"/>
          <p:cNvPicPr preferRelativeResize="0"/>
          <p:nvPr/>
        </p:nvPicPr>
        <p:blipFill rotWithShape="1">
          <a:blip r:embed="rId3">
            <a:alphaModFix/>
          </a:blip>
          <a:srcRect b="0" l="16832" r="454" t="734"/>
          <a:stretch/>
        </p:blipFill>
        <p:spPr>
          <a:xfrm>
            <a:off x="0" y="0"/>
            <a:ext cx="9144000" cy="6858000"/>
          </a:xfrm>
          <a:prstGeom prst="rect">
            <a:avLst/>
          </a:prstGeom>
          <a:noFill/>
          <a:ln>
            <a:noFill/>
          </a:ln>
        </p:spPr>
      </p:pic>
      <p:sp>
        <p:nvSpPr>
          <p:cNvPr id="36" name="Google Shape;36;p8"/>
          <p:cNvSpPr txBox="1"/>
          <p:nvPr>
            <p:ph type="ctrTitle"/>
          </p:nvPr>
        </p:nvSpPr>
        <p:spPr>
          <a:xfrm>
            <a:off x="685800" y="2796923"/>
            <a:ext cx="7772400" cy="1546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Class Diagrams &amp; Design Patterns</a:t>
            </a:r>
            <a:endParaRPr/>
          </a:p>
        </p:txBody>
      </p:sp>
      <p:sp>
        <p:nvSpPr>
          <p:cNvPr id="37" name="Google Shape;37;p8"/>
          <p:cNvSpPr txBox="1"/>
          <p:nvPr>
            <p:ph idx="1" type="subTitle"/>
          </p:nvPr>
        </p:nvSpPr>
        <p:spPr>
          <a:xfrm>
            <a:off x="685800" y="4091538"/>
            <a:ext cx="7772400" cy="1046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800"/>
              <a:t>CE-1103 Algorithms and Data Structures 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Before going into details...</a:t>
            </a:r>
            <a:endParaRPr/>
          </a:p>
        </p:txBody>
      </p:sp>
      <p:pic>
        <p:nvPicPr>
          <p:cNvPr descr="stop-sign-isolated.jpg" id="93" name="Google Shape;93;p17"/>
          <p:cNvPicPr preferRelativeResize="0"/>
          <p:nvPr/>
        </p:nvPicPr>
        <p:blipFill>
          <a:blip r:embed="rId3">
            <a:alphaModFix/>
          </a:blip>
          <a:stretch>
            <a:fillRect/>
          </a:stretch>
        </p:blipFill>
        <p:spPr>
          <a:xfrm>
            <a:off x="4563475" y="3822651"/>
            <a:ext cx="4580524" cy="3035350"/>
          </a:xfrm>
          <a:prstGeom prst="rect">
            <a:avLst/>
          </a:prstGeom>
          <a:noFill/>
          <a:ln>
            <a:noFill/>
          </a:ln>
        </p:spPr>
      </p:pic>
      <p:sp>
        <p:nvSpPr>
          <p:cNvPr id="94" name="Google Shape;94;p17"/>
          <p:cNvSpPr txBox="1"/>
          <p:nvPr>
            <p:ph idx="1" type="body"/>
          </p:nvPr>
        </p:nvSpPr>
        <p:spPr>
          <a:xfrm>
            <a:off x="457200" y="1600200"/>
            <a:ext cx="57261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We need to have some notion of what is UML</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We will revisit this topic in the next course</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For now, we just need to know what it is</a:t>
            </a:r>
            <a:endParaRPr/>
          </a:p>
          <a:p>
            <a:pPr indent="0" lvl="0" marL="0" rtl="0" algn="l">
              <a:spcBef>
                <a:spcPts val="600"/>
              </a:spcBef>
              <a:spcAft>
                <a:spcPts val="0"/>
              </a:spcAft>
              <a:buNone/>
            </a:pPr>
            <a:r>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107"/>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Collaborations:</a:t>
            </a:r>
            <a:endParaRPr/>
          </a:p>
          <a:p>
            <a:pPr indent="-381000" lvl="1" marL="914400" rtl="0" algn="l">
              <a:spcBef>
                <a:spcPts val="0"/>
              </a:spcBef>
              <a:spcAft>
                <a:spcPts val="0"/>
              </a:spcAft>
              <a:buSzPts val="2400"/>
              <a:buChar char="◆"/>
            </a:pPr>
            <a:r>
              <a:rPr lang="en"/>
              <a:t>Clients call operations on an Adapter instance. In turn the adapter calls adaptee operations that carry out the request </a:t>
            </a:r>
            <a:endParaRPr/>
          </a:p>
        </p:txBody>
      </p:sp>
      <p:sp>
        <p:nvSpPr>
          <p:cNvPr id="694" name="Google Shape;694;p10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Structural Patterns: </a:t>
            </a:r>
            <a:br>
              <a:rPr lang="en"/>
            </a:br>
            <a:r>
              <a:rPr lang="en">
                <a:solidFill>
                  <a:srgbClr val="CCCCCC"/>
                </a:solidFill>
              </a:rPr>
              <a:t>Adapter</a:t>
            </a:r>
            <a:endParaRPr>
              <a:solidFill>
                <a:srgbClr val="CCCCCC"/>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pic>
        <p:nvPicPr>
          <p:cNvPr id="699" name="Google Shape;699;p108"/>
          <p:cNvPicPr preferRelativeResize="0"/>
          <p:nvPr/>
        </p:nvPicPr>
        <p:blipFill>
          <a:blip r:embed="rId3">
            <a:alphaModFix/>
          </a:blip>
          <a:stretch>
            <a:fillRect/>
          </a:stretch>
        </p:blipFill>
        <p:spPr>
          <a:xfrm>
            <a:off x="671513" y="2267400"/>
            <a:ext cx="7800975" cy="3466217"/>
          </a:xfrm>
          <a:prstGeom prst="rect">
            <a:avLst/>
          </a:prstGeom>
          <a:noFill/>
          <a:ln>
            <a:noFill/>
          </a:ln>
        </p:spPr>
      </p:pic>
      <p:sp>
        <p:nvSpPr>
          <p:cNvPr id="700" name="Google Shape;700;p10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Structural Patterns: </a:t>
            </a:r>
            <a:br>
              <a:rPr lang="en"/>
            </a:br>
            <a:r>
              <a:rPr lang="en">
                <a:solidFill>
                  <a:srgbClr val="CCCCCC"/>
                </a:solidFill>
              </a:rPr>
              <a:t>Adapter</a:t>
            </a:r>
            <a:endParaRPr>
              <a:solidFill>
                <a:srgbClr val="CCCCCC"/>
              </a:solidFill>
            </a:endParaRPr>
          </a:p>
        </p:txBody>
      </p:sp>
      <p:sp>
        <p:nvSpPr>
          <p:cNvPr id="701" name="Google Shape;701;p108"/>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Example: </a:t>
            </a:r>
            <a:endParaRPr/>
          </a:p>
          <a:p>
            <a:pPr indent="0" lvl="0" marL="457200" rtl="0" algn="l">
              <a:spcBef>
                <a:spcPts val="600"/>
              </a:spcBef>
              <a:spcAft>
                <a:spcPts val="0"/>
              </a:spcAft>
              <a:buNone/>
            </a:pPr>
            <a:r>
              <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109"/>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Apply it when:</a:t>
            </a:r>
            <a:endParaRPr/>
          </a:p>
          <a:p>
            <a:pPr indent="-381000" lvl="1" marL="914400" rtl="0" algn="l">
              <a:spcBef>
                <a:spcPts val="0"/>
              </a:spcBef>
              <a:spcAft>
                <a:spcPts val="0"/>
              </a:spcAft>
              <a:buSzPts val="2400"/>
              <a:buChar char="◆"/>
            </a:pPr>
            <a:r>
              <a:rPr lang="en"/>
              <a:t>You want to use an existing class, and its interface does not match the one you need.</a:t>
            </a:r>
            <a:endParaRPr/>
          </a:p>
          <a:p>
            <a:pPr indent="0" lvl="0" marL="457200" rtl="0" algn="l">
              <a:spcBef>
                <a:spcPts val="600"/>
              </a:spcBef>
              <a:spcAft>
                <a:spcPts val="0"/>
              </a:spcAft>
              <a:buNone/>
            </a:pPr>
            <a:r>
              <a:t/>
            </a:r>
            <a:endParaRPr/>
          </a:p>
          <a:p>
            <a:pPr indent="-381000" lvl="1" marL="914400" rtl="0" algn="l">
              <a:spcBef>
                <a:spcPts val="480"/>
              </a:spcBef>
              <a:spcAft>
                <a:spcPts val="0"/>
              </a:spcAft>
              <a:buSzPts val="2400"/>
              <a:buChar char="◆"/>
            </a:pPr>
            <a:r>
              <a:rPr lang="en"/>
              <a:t>You want to create a reusable class that cooperates with unrelated or unforeseen classes, that is, classes that don't necessarily have compatible interfaces.</a:t>
            </a:r>
            <a:endParaRPr/>
          </a:p>
          <a:p>
            <a:pPr indent="0" lvl="0" marL="457200" rtl="0" algn="l">
              <a:spcBef>
                <a:spcPts val="600"/>
              </a:spcBef>
              <a:spcAft>
                <a:spcPts val="0"/>
              </a:spcAft>
              <a:buNone/>
            </a:pPr>
            <a:r>
              <a:t/>
            </a:r>
            <a:endParaRPr/>
          </a:p>
          <a:p>
            <a:pPr indent="-381000" lvl="1" marL="914400" rtl="0" algn="l">
              <a:spcBef>
                <a:spcPts val="480"/>
              </a:spcBef>
              <a:spcAft>
                <a:spcPts val="0"/>
              </a:spcAft>
              <a:buSzPts val="2400"/>
              <a:buChar char="◆"/>
            </a:pPr>
            <a:r>
              <a:rPr lang="en"/>
              <a:t>(object adapter only) You need to use several existing subclasses, but it's impractical to adapt their interface by subclassing everyone. </a:t>
            </a:r>
            <a:endParaRPr/>
          </a:p>
        </p:txBody>
      </p:sp>
      <p:sp>
        <p:nvSpPr>
          <p:cNvPr id="707" name="Google Shape;707;p10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Structural Patterns: </a:t>
            </a:r>
            <a:br>
              <a:rPr lang="en"/>
            </a:br>
            <a:r>
              <a:rPr lang="en">
                <a:solidFill>
                  <a:srgbClr val="CCCCCC"/>
                </a:solidFill>
              </a:rPr>
              <a:t>Adapter</a:t>
            </a:r>
            <a:endParaRPr>
              <a:solidFill>
                <a:srgbClr val="CCCCCC"/>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110"/>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Consequences on class adapter:</a:t>
            </a:r>
            <a:endParaRPr/>
          </a:p>
          <a:p>
            <a:pPr indent="-381000" lvl="1" marL="914400" rtl="0" algn="l">
              <a:spcBef>
                <a:spcPts val="0"/>
              </a:spcBef>
              <a:spcAft>
                <a:spcPts val="0"/>
              </a:spcAft>
              <a:buSzPts val="2400"/>
              <a:buChar char="◆"/>
            </a:pPr>
            <a:r>
              <a:rPr lang="en"/>
              <a:t>Won't work when we want to adapt a class and all its subclasses</a:t>
            </a:r>
            <a:endParaRPr/>
          </a:p>
          <a:p>
            <a:pPr indent="-381000" lvl="1" marL="914400" rtl="0" algn="l">
              <a:spcBef>
                <a:spcPts val="0"/>
              </a:spcBef>
              <a:spcAft>
                <a:spcPts val="0"/>
              </a:spcAft>
              <a:buSzPts val="2400"/>
              <a:buChar char="◆"/>
            </a:pPr>
            <a:r>
              <a:rPr lang="en"/>
              <a:t>Lets override some of Adaptee's behavior</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Consequences on object adapter:</a:t>
            </a:r>
            <a:endParaRPr/>
          </a:p>
          <a:p>
            <a:pPr indent="-381000" lvl="1" marL="914400" rtl="0" algn="l">
              <a:spcBef>
                <a:spcPts val="0"/>
              </a:spcBef>
              <a:spcAft>
                <a:spcPts val="0"/>
              </a:spcAft>
              <a:buSzPts val="2400"/>
              <a:buChar char="◆"/>
            </a:pPr>
            <a:r>
              <a:rPr lang="en"/>
              <a:t>The Adapter can also add functionality to all adaptees (all subclasses) at once. </a:t>
            </a:r>
            <a:endParaRPr/>
          </a:p>
          <a:p>
            <a:pPr indent="-381000" lvl="1" marL="914400" rtl="0" algn="l">
              <a:spcBef>
                <a:spcPts val="0"/>
              </a:spcBef>
              <a:spcAft>
                <a:spcPts val="0"/>
              </a:spcAft>
              <a:buSzPts val="2400"/>
              <a:buChar char="◆"/>
            </a:pPr>
            <a:r>
              <a:rPr lang="en"/>
              <a:t>Harder to override adaptee behavior</a:t>
            </a:r>
            <a:endParaRPr/>
          </a:p>
        </p:txBody>
      </p:sp>
      <p:sp>
        <p:nvSpPr>
          <p:cNvPr id="713" name="Google Shape;713;p11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Structural Patterns: </a:t>
            </a:r>
            <a:br>
              <a:rPr lang="en"/>
            </a:br>
            <a:r>
              <a:rPr lang="en">
                <a:solidFill>
                  <a:srgbClr val="CCCCCC"/>
                </a:solidFill>
              </a:rPr>
              <a:t>Adapter</a:t>
            </a:r>
            <a:endParaRPr>
              <a:solidFill>
                <a:srgbClr val="CCCCCC"/>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pic>
        <p:nvPicPr>
          <p:cNvPr descr="human-conservation.jpg" id="718" name="Google Shape;718;p111"/>
          <p:cNvPicPr preferRelativeResize="0"/>
          <p:nvPr/>
        </p:nvPicPr>
        <p:blipFill rotWithShape="1">
          <a:blip r:embed="rId3">
            <a:alphaModFix/>
          </a:blip>
          <a:srcRect b="0" l="26093" r="28808" t="0"/>
          <a:stretch/>
        </p:blipFill>
        <p:spPr>
          <a:xfrm>
            <a:off x="6601900" y="2629050"/>
            <a:ext cx="2542100" cy="4228950"/>
          </a:xfrm>
          <a:prstGeom prst="rect">
            <a:avLst/>
          </a:prstGeom>
          <a:noFill/>
          <a:ln>
            <a:noFill/>
          </a:ln>
        </p:spPr>
      </p:pic>
      <p:sp>
        <p:nvSpPr>
          <p:cNvPr id="719" name="Google Shape;719;p11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Behavioral Patterns</a:t>
            </a:r>
            <a:endParaRPr/>
          </a:p>
        </p:txBody>
      </p:sp>
      <p:sp>
        <p:nvSpPr>
          <p:cNvPr id="720" name="Google Shape;720;p111"/>
          <p:cNvSpPr txBox="1"/>
          <p:nvPr>
            <p:ph idx="1" type="body"/>
          </p:nvPr>
        </p:nvSpPr>
        <p:spPr>
          <a:xfrm>
            <a:off x="457200" y="1600200"/>
            <a:ext cx="65478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Are concerned with algorithms and the assignment of responsibilities between objects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Describe the patterns of communication between classes or objects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Let you concentrate on the interconnection between objects</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1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Behavioral Patterns: </a:t>
            </a:r>
            <a:br>
              <a:rPr lang="en"/>
            </a:br>
            <a:r>
              <a:rPr lang="en">
                <a:solidFill>
                  <a:srgbClr val="CCCCCC"/>
                </a:solidFill>
              </a:rPr>
              <a:t>Observer</a:t>
            </a:r>
            <a:endParaRPr>
              <a:solidFill>
                <a:srgbClr val="CCCCCC"/>
              </a:solidFill>
            </a:endParaRPr>
          </a:p>
        </p:txBody>
      </p:sp>
      <p:sp>
        <p:nvSpPr>
          <p:cNvPr id="726" name="Google Shape;726;p112"/>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Purpose:</a:t>
            </a:r>
            <a:endParaRPr/>
          </a:p>
          <a:p>
            <a:pPr indent="-381000" lvl="1" marL="914400" rtl="0" algn="l">
              <a:spcBef>
                <a:spcPts val="0"/>
              </a:spcBef>
              <a:spcAft>
                <a:spcPts val="0"/>
              </a:spcAft>
              <a:buSzPts val="2400"/>
              <a:buChar char="◆"/>
            </a:pPr>
            <a:r>
              <a:rPr lang="en"/>
              <a:t>"Define a one-to-many dependency between objects so that when one object changes state, all its dependents are notified and updated automatically"</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11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Behavioral Patterns: </a:t>
            </a:r>
            <a:br>
              <a:rPr lang="en"/>
            </a:br>
            <a:r>
              <a:rPr lang="en">
                <a:solidFill>
                  <a:srgbClr val="CCCCCC"/>
                </a:solidFill>
              </a:rPr>
              <a:t>Observer</a:t>
            </a:r>
            <a:endParaRPr>
              <a:solidFill>
                <a:srgbClr val="CCCCCC"/>
              </a:solidFill>
            </a:endParaRPr>
          </a:p>
        </p:txBody>
      </p:sp>
      <p:sp>
        <p:nvSpPr>
          <p:cNvPr id="732" name="Google Shape;732;p113"/>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Structure:</a:t>
            </a:r>
            <a:endParaRPr/>
          </a:p>
          <a:p>
            <a:pPr indent="0" lvl="0" marL="457200" rtl="0" algn="l">
              <a:spcBef>
                <a:spcPts val="600"/>
              </a:spcBef>
              <a:spcAft>
                <a:spcPts val="0"/>
              </a:spcAft>
              <a:buNone/>
            </a:pPr>
            <a:r>
              <a:t/>
            </a:r>
            <a:endParaRPr/>
          </a:p>
        </p:txBody>
      </p:sp>
      <p:pic>
        <p:nvPicPr>
          <p:cNvPr id="733" name="Google Shape;733;p113"/>
          <p:cNvPicPr preferRelativeResize="0"/>
          <p:nvPr/>
        </p:nvPicPr>
        <p:blipFill rotWithShape="1">
          <a:blip r:embed="rId3">
            <a:alphaModFix/>
          </a:blip>
          <a:srcRect b="0" l="0" r="0" t="16853"/>
          <a:stretch/>
        </p:blipFill>
        <p:spPr>
          <a:xfrm>
            <a:off x="160925" y="2469675"/>
            <a:ext cx="8604626" cy="319415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11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Behavioral Patterns: </a:t>
            </a:r>
            <a:br>
              <a:rPr lang="en"/>
            </a:br>
            <a:r>
              <a:rPr lang="en">
                <a:solidFill>
                  <a:srgbClr val="CCCCCC"/>
                </a:solidFill>
              </a:rPr>
              <a:t>Observer</a:t>
            </a:r>
            <a:endParaRPr>
              <a:solidFill>
                <a:srgbClr val="CCCCCC"/>
              </a:solidFill>
            </a:endParaRPr>
          </a:p>
        </p:txBody>
      </p:sp>
      <p:sp>
        <p:nvSpPr>
          <p:cNvPr id="739" name="Google Shape;739;p114"/>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Collaborations:</a:t>
            </a:r>
            <a:endParaRPr/>
          </a:p>
          <a:p>
            <a:pPr indent="-381000" lvl="1" marL="914400" rtl="0" algn="l">
              <a:spcBef>
                <a:spcPts val="0"/>
              </a:spcBef>
              <a:spcAft>
                <a:spcPts val="0"/>
              </a:spcAft>
              <a:buSzPts val="2400"/>
              <a:buChar char="◆"/>
            </a:pPr>
            <a:r>
              <a:rPr lang="en"/>
              <a:t>ConcreteSubject notifies its observers whenever a change occurs that could make its observers' state inconsistent with its own</a:t>
            </a:r>
            <a:endParaRPr/>
          </a:p>
          <a:p>
            <a:pPr indent="-381000" lvl="1" marL="914400" rtl="0" algn="l">
              <a:spcBef>
                <a:spcPts val="0"/>
              </a:spcBef>
              <a:spcAft>
                <a:spcPts val="0"/>
              </a:spcAft>
              <a:buSzPts val="2400"/>
              <a:buChar char="◆"/>
            </a:pPr>
            <a:r>
              <a:rPr lang="en"/>
              <a:t>After being informed of a change in the concrete subject, a ConcreteObserver may query the subject for information</a:t>
            </a:r>
            <a:endParaRPr/>
          </a:p>
          <a:p>
            <a:pPr indent="0" lvl="0" marL="457200" rtl="0" algn="l">
              <a:spcBef>
                <a:spcPts val="600"/>
              </a:spcBef>
              <a:spcAft>
                <a:spcPts val="0"/>
              </a:spcAft>
              <a:buNone/>
            </a:pPr>
            <a:r>
              <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11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Behavioral Patterns: </a:t>
            </a:r>
            <a:br>
              <a:rPr lang="en"/>
            </a:br>
            <a:r>
              <a:rPr lang="en">
                <a:solidFill>
                  <a:srgbClr val="CCCCCC"/>
                </a:solidFill>
              </a:rPr>
              <a:t>Observer</a:t>
            </a:r>
            <a:endParaRPr>
              <a:solidFill>
                <a:srgbClr val="CCCCCC"/>
              </a:solidFill>
            </a:endParaRPr>
          </a:p>
        </p:txBody>
      </p:sp>
      <p:sp>
        <p:nvSpPr>
          <p:cNvPr id="745" name="Google Shape;745;p115"/>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Collaborations:</a:t>
            </a:r>
            <a:endParaRPr/>
          </a:p>
          <a:p>
            <a:pPr indent="0" lvl="0" marL="457200" rtl="0" algn="l">
              <a:spcBef>
                <a:spcPts val="600"/>
              </a:spcBef>
              <a:spcAft>
                <a:spcPts val="0"/>
              </a:spcAft>
              <a:buNone/>
            </a:pPr>
            <a:r>
              <a:t/>
            </a:r>
            <a:endParaRPr/>
          </a:p>
          <a:p>
            <a:pPr indent="0" lvl="0" marL="457200" rtl="0" algn="l">
              <a:spcBef>
                <a:spcPts val="600"/>
              </a:spcBef>
              <a:spcAft>
                <a:spcPts val="0"/>
              </a:spcAft>
              <a:buNone/>
            </a:pPr>
            <a:r>
              <a:t/>
            </a:r>
            <a:endParaRPr/>
          </a:p>
        </p:txBody>
      </p:sp>
      <p:pic>
        <p:nvPicPr>
          <p:cNvPr id="746" name="Google Shape;746;p115"/>
          <p:cNvPicPr preferRelativeResize="0"/>
          <p:nvPr/>
        </p:nvPicPr>
        <p:blipFill>
          <a:blip r:embed="rId3">
            <a:alphaModFix/>
          </a:blip>
          <a:stretch>
            <a:fillRect/>
          </a:stretch>
        </p:blipFill>
        <p:spPr>
          <a:xfrm>
            <a:off x="801800" y="2500550"/>
            <a:ext cx="7737575" cy="361905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11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Behavioral Patterns: </a:t>
            </a:r>
            <a:br>
              <a:rPr lang="en"/>
            </a:br>
            <a:r>
              <a:rPr lang="en">
                <a:solidFill>
                  <a:srgbClr val="CCCCCC"/>
                </a:solidFill>
              </a:rPr>
              <a:t>Observer</a:t>
            </a:r>
            <a:endParaRPr>
              <a:solidFill>
                <a:srgbClr val="CCCCCC"/>
              </a:solidFill>
            </a:endParaRPr>
          </a:p>
        </p:txBody>
      </p:sp>
      <p:sp>
        <p:nvSpPr>
          <p:cNvPr id="752" name="Google Shape;752;p116"/>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Example:</a:t>
            </a:r>
            <a:endParaRPr/>
          </a:p>
          <a:p>
            <a:pPr indent="0" lvl="0" marL="457200" rtl="0" algn="l">
              <a:spcBef>
                <a:spcPts val="600"/>
              </a:spcBef>
              <a:spcAft>
                <a:spcPts val="0"/>
              </a:spcAft>
              <a:buNone/>
            </a:pPr>
            <a:r>
              <a:t/>
            </a:r>
            <a:endParaRPr/>
          </a:p>
          <a:p>
            <a:pPr indent="0" lvl="0" marL="457200" rtl="0" algn="l">
              <a:spcBef>
                <a:spcPts val="600"/>
              </a:spcBef>
              <a:spcAft>
                <a:spcPts val="0"/>
              </a:spcAft>
              <a:buNone/>
            </a:pPr>
            <a:r>
              <a:t/>
            </a:r>
            <a:endParaRPr/>
          </a:p>
        </p:txBody>
      </p:sp>
      <p:pic>
        <p:nvPicPr>
          <p:cNvPr id="753" name="Google Shape;753;p116"/>
          <p:cNvPicPr preferRelativeResize="0"/>
          <p:nvPr/>
        </p:nvPicPr>
        <p:blipFill rotWithShape="1">
          <a:blip r:embed="rId3">
            <a:alphaModFix/>
          </a:blip>
          <a:srcRect b="3326" l="0" r="0" t="18773"/>
          <a:stretch/>
        </p:blipFill>
        <p:spPr>
          <a:xfrm>
            <a:off x="3460700" y="1030425"/>
            <a:ext cx="5286375" cy="57057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descr="UML.gif" id="99" name="Google Shape;99;p18"/>
          <p:cNvPicPr preferRelativeResize="0"/>
          <p:nvPr/>
        </p:nvPicPr>
        <p:blipFill>
          <a:blip r:embed="rId3">
            <a:alphaModFix/>
          </a:blip>
          <a:stretch>
            <a:fillRect/>
          </a:stretch>
        </p:blipFill>
        <p:spPr>
          <a:xfrm>
            <a:off x="44075" y="2644525"/>
            <a:ext cx="3555375" cy="4153475"/>
          </a:xfrm>
          <a:prstGeom prst="rect">
            <a:avLst/>
          </a:prstGeom>
          <a:noFill/>
          <a:ln>
            <a:noFill/>
          </a:ln>
        </p:spPr>
      </p:pic>
      <p:sp>
        <p:nvSpPr>
          <p:cNvPr id="100" name="Google Shape;100;p18"/>
          <p:cNvSpPr txBox="1"/>
          <p:nvPr>
            <p:ph type="ctrTitle"/>
          </p:nvPr>
        </p:nvSpPr>
        <p:spPr>
          <a:xfrm>
            <a:off x="685800" y="2720723"/>
            <a:ext cx="7772400" cy="1546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Unified Modeling Language</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11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Behavioral Patterns: </a:t>
            </a:r>
            <a:br>
              <a:rPr lang="en"/>
            </a:br>
            <a:r>
              <a:rPr lang="en">
                <a:solidFill>
                  <a:srgbClr val="CCCCCC"/>
                </a:solidFill>
              </a:rPr>
              <a:t>Observer</a:t>
            </a:r>
            <a:endParaRPr>
              <a:solidFill>
                <a:srgbClr val="CCCCCC"/>
              </a:solidFill>
            </a:endParaRPr>
          </a:p>
        </p:txBody>
      </p:sp>
      <p:sp>
        <p:nvSpPr>
          <p:cNvPr id="759" name="Google Shape;759;p117"/>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Apply when:</a:t>
            </a:r>
            <a:endParaRPr/>
          </a:p>
          <a:p>
            <a:pPr indent="-381000" lvl="1" marL="914400" rtl="0" algn="l">
              <a:spcBef>
                <a:spcPts val="0"/>
              </a:spcBef>
              <a:spcAft>
                <a:spcPts val="0"/>
              </a:spcAft>
              <a:buSzPts val="2400"/>
              <a:buChar char="◆"/>
            </a:pPr>
            <a:r>
              <a:rPr lang="en"/>
              <a:t>An abstractions has two aspects: one dependent on the other</a:t>
            </a:r>
            <a:endParaRPr/>
          </a:p>
          <a:p>
            <a:pPr indent="-381000" lvl="1" marL="914400" rtl="0" algn="l">
              <a:spcBef>
                <a:spcPts val="0"/>
              </a:spcBef>
              <a:spcAft>
                <a:spcPts val="0"/>
              </a:spcAft>
              <a:buSzPts val="2400"/>
              <a:buChar char="◆"/>
            </a:pPr>
            <a:r>
              <a:rPr lang="en"/>
              <a:t>A change to one object requires changing others and you don't know how many others are</a:t>
            </a:r>
            <a:endParaRPr/>
          </a:p>
          <a:p>
            <a:pPr indent="-381000" lvl="1" marL="914400" rtl="0" algn="l">
              <a:spcBef>
                <a:spcPts val="0"/>
              </a:spcBef>
              <a:spcAft>
                <a:spcPts val="0"/>
              </a:spcAft>
              <a:buSzPts val="2400"/>
              <a:buChar char="◆"/>
            </a:pPr>
            <a:r>
              <a:rPr lang="en"/>
              <a:t>An object should be able to notify other objects without making assumptions who they are</a:t>
            </a:r>
            <a:endParaRPr/>
          </a:p>
          <a:p>
            <a:pPr indent="0" lvl="0" marL="457200" rtl="0" algn="l">
              <a:spcBef>
                <a:spcPts val="600"/>
              </a:spcBef>
              <a:spcAft>
                <a:spcPts val="0"/>
              </a:spcAft>
              <a:buNone/>
            </a:pPr>
            <a:r>
              <a:t/>
            </a:r>
            <a:endParaRPr/>
          </a:p>
          <a:p>
            <a:pPr indent="0" lvl="0" marL="457200" rtl="0" algn="l">
              <a:spcBef>
                <a:spcPts val="600"/>
              </a:spcBef>
              <a:spcAft>
                <a:spcPts val="0"/>
              </a:spcAft>
              <a:buNone/>
            </a:pPr>
            <a:r>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11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Behavioral Patterns: </a:t>
            </a:r>
            <a:br>
              <a:rPr lang="en"/>
            </a:br>
            <a:r>
              <a:rPr lang="en">
                <a:solidFill>
                  <a:srgbClr val="CCCCCC"/>
                </a:solidFill>
              </a:rPr>
              <a:t>Observer</a:t>
            </a:r>
            <a:endParaRPr>
              <a:solidFill>
                <a:srgbClr val="CCCCCC"/>
              </a:solidFill>
            </a:endParaRPr>
          </a:p>
        </p:txBody>
      </p:sp>
      <p:sp>
        <p:nvSpPr>
          <p:cNvPr id="765" name="Google Shape;765;p118"/>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Consequences:</a:t>
            </a:r>
            <a:endParaRPr/>
          </a:p>
          <a:p>
            <a:pPr indent="-381000" lvl="1" marL="914400" rtl="0" algn="l">
              <a:spcBef>
                <a:spcPts val="0"/>
              </a:spcBef>
              <a:spcAft>
                <a:spcPts val="0"/>
              </a:spcAft>
              <a:buSzPts val="2400"/>
              <a:buChar char="◆"/>
            </a:pPr>
            <a:r>
              <a:rPr lang="en"/>
              <a:t>Decouples subject and observer</a:t>
            </a:r>
            <a:endParaRPr/>
          </a:p>
          <a:p>
            <a:pPr indent="-381000" lvl="1" marL="914400" rtl="0" algn="l">
              <a:spcBef>
                <a:spcPts val="0"/>
              </a:spcBef>
              <a:spcAft>
                <a:spcPts val="0"/>
              </a:spcAft>
              <a:buSzPts val="2400"/>
              <a:buChar char="◆"/>
            </a:pPr>
            <a:r>
              <a:rPr lang="en"/>
              <a:t>Supports broadcast communication</a:t>
            </a:r>
            <a:endParaRPr/>
          </a:p>
          <a:p>
            <a:pPr indent="-381000" lvl="1" marL="914400" rtl="0" algn="l">
              <a:spcBef>
                <a:spcPts val="0"/>
              </a:spcBef>
              <a:spcAft>
                <a:spcPts val="0"/>
              </a:spcAft>
              <a:buSzPts val="2400"/>
              <a:buChar char="◆"/>
            </a:pPr>
            <a:r>
              <a:rPr lang="en"/>
              <a:t>Unexpected updates: observers have no knowledge of each other's presence they don't know the cost of each change for the overall system</a:t>
            </a:r>
            <a:endParaRPr/>
          </a:p>
          <a:p>
            <a:pPr indent="-381000" lvl="1" marL="914400" rtl="0" algn="l">
              <a:spcBef>
                <a:spcPts val="0"/>
              </a:spcBef>
              <a:spcAft>
                <a:spcPts val="0"/>
              </a:spcAft>
              <a:buSzPts val="2400"/>
              <a:buChar char="◆"/>
            </a:pPr>
            <a:r>
              <a:rPr lang="en"/>
              <a:t>Is hard for observers know what changed</a:t>
            </a:r>
            <a:endParaRPr/>
          </a:p>
          <a:p>
            <a:pPr indent="0" lvl="0" marL="457200" rtl="0" algn="l">
              <a:spcBef>
                <a:spcPts val="600"/>
              </a:spcBef>
              <a:spcAft>
                <a:spcPts val="0"/>
              </a:spcAft>
              <a:buNone/>
            </a:pPr>
            <a:r>
              <a:t/>
            </a:r>
            <a:endParaRPr/>
          </a:p>
          <a:p>
            <a:pPr indent="0" lvl="0" marL="457200" rtl="0" algn="l">
              <a:spcBef>
                <a:spcPts val="600"/>
              </a:spcBef>
              <a:spcAft>
                <a:spcPts val="0"/>
              </a:spcAft>
              <a:buNone/>
            </a:pPr>
            <a:r>
              <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11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Design patterns</a:t>
            </a:r>
            <a:endParaRPr/>
          </a:p>
        </p:txBody>
      </p:sp>
      <p:sp>
        <p:nvSpPr>
          <p:cNvPr id="771" name="Google Shape;771;p119"/>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Why do we need design patterns?</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pic>
        <p:nvPicPr>
          <p:cNvPr descr="batman-bitch-slap-opp.jpg" id="776" name="Google Shape;776;p120"/>
          <p:cNvPicPr preferRelativeResize="0"/>
          <p:nvPr/>
        </p:nvPicPr>
        <p:blipFill rotWithShape="1">
          <a:blip r:embed="rId3">
            <a:alphaModFix/>
          </a:blip>
          <a:srcRect b="0" l="0" r="12342" t="0"/>
          <a:stretch/>
        </p:blipFill>
        <p:spPr>
          <a:xfrm>
            <a:off x="0" y="25"/>
            <a:ext cx="9144000" cy="682195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pic>
        <p:nvPicPr>
          <p:cNvPr id="781" name="Google Shape;781;p121"/>
          <p:cNvPicPr preferRelativeResize="0"/>
          <p:nvPr/>
        </p:nvPicPr>
        <p:blipFill rotWithShape="1">
          <a:blip r:embed="rId3">
            <a:alphaModFix/>
          </a:blip>
          <a:srcRect b="13711" l="6524" r="0" t="0"/>
          <a:stretch/>
        </p:blipFill>
        <p:spPr>
          <a:xfrm>
            <a:off x="0" y="1763825"/>
            <a:ext cx="8304449" cy="5094175"/>
          </a:xfrm>
          <a:prstGeom prst="rect">
            <a:avLst/>
          </a:prstGeom>
          <a:noFill/>
          <a:ln>
            <a:noFill/>
          </a:ln>
        </p:spPr>
      </p:pic>
      <p:sp>
        <p:nvSpPr>
          <p:cNvPr id="782" name="Google Shape;782;p121"/>
          <p:cNvSpPr txBox="1"/>
          <p:nvPr>
            <p:ph type="ctrTitle"/>
          </p:nvPr>
        </p:nvSpPr>
        <p:spPr>
          <a:xfrm>
            <a:off x="685800" y="2796923"/>
            <a:ext cx="7772400" cy="1546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Architectural Patterns:</a:t>
            </a:r>
            <a:endParaRPr/>
          </a:p>
          <a:p>
            <a:pPr indent="0" lvl="0" marL="0" rtl="0" algn="r">
              <a:spcBef>
                <a:spcPts val="0"/>
              </a:spcBef>
              <a:spcAft>
                <a:spcPts val="0"/>
              </a:spcAft>
              <a:buNone/>
            </a:pPr>
            <a:r>
              <a:rPr lang="en" sz="3600">
                <a:solidFill>
                  <a:srgbClr val="999999"/>
                </a:solidFill>
              </a:rPr>
              <a:t>Model-View-Controller</a:t>
            </a:r>
            <a:endParaRPr sz="3600">
              <a:solidFill>
                <a:srgbClr val="999999"/>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pic>
        <p:nvPicPr>
          <p:cNvPr id="787" name="Google Shape;787;p122"/>
          <p:cNvPicPr preferRelativeResize="0"/>
          <p:nvPr/>
        </p:nvPicPr>
        <p:blipFill rotWithShape="1">
          <a:blip r:embed="rId3">
            <a:alphaModFix/>
          </a:blip>
          <a:srcRect b="11473" l="0" r="8147" t="0"/>
          <a:stretch/>
        </p:blipFill>
        <p:spPr>
          <a:xfrm>
            <a:off x="5816350" y="4359575"/>
            <a:ext cx="3327651" cy="2498426"/>
          </a:xfrm>
          <a:prstGeom prst="rect">
            <a:avLst/>
          </a:prstGeom>
          <a:noFill/>
          <a:ln>
            <a:noFill/>
          </a:ln>
        </p:spPr>
      </p:pic>
      <p:sp>
        <p:nvSpPr>
          <p:cNvPr id="788" name="Google Shape;788;p12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Architectural patterns</a:t>
            </a:r>
            <a:endParaRPr/>
          </a:p>
        </p:txBody>
      </p:sp>
      <p:sp>
        <p:nvSpPr>
          <p:cNvPr id="789" name="Google Shape;789;p122"/>
          <p:cNvSpPr txBox="1"/>
          <p:nvPr>
            <p:ph idx="1" type="body"/>
          </p:nvPr>
        </p:nvSpPr>
        <p:spPr>
          <a:xfrm>
            <a:off x="457200" y="1600200"/>
            <a:ext cx="66333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We learned that design patterns are good practices of how to structure software at the </a:t>
            </a:r>
            <a:r>
              <a:rPr b="1" lang="en">
                <a:solidFill>
                  <a:srgbClr val="FF0000"/>
                </a:solidFill>
              </a:rPr>
              <a:t>class level</a:t>
            </a:r>
            <a:endParaRPr b="1">
              <a:solidFill>
                <a:srgbClr val="FF0000"/>
              </a:solidFill>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Design patterns are applied at the design phase of a system</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pic>
        <p:nvPicPr>
          <p:cNvPr id="794" name="Google Shape;794;p123"/>
          <p:cNvPicPr preferRelativeResize="0"/>
          <p:nvPr/>
        </p:nvPicPr>
        <p:blipFill rotWithShape="1">
          <a:blip r:embed="rId3">
            <a:alphaModFix/>
          </a:blip>
          <a:srcRect b="11473" l="0" r="8147" t="0"/>
          <a:stretch/>
        </p:blipFill>
        <p:spPr>
          <a:xfrm>
            <a:off x="5816350" y="4359575"/>
            <a:ext cx="3327651" cy="2498426"/>
          </a:xfrm>
          <a:prstGeom prst="rect">
            <a:avLst/>
          </a:prstGeom>
          <a:noFill/>
          <a:ln>
            <a:noFill/>
          </a:ln>
        </p:spPr>
      </p:pic>
      <p:sp>
        <p:nvSpPr>
          <p:cNvPr id="795" name="Google Shape;795;p12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Architectural patterns</a:t>
            </a:r>
            <a:endParaRPr/>
          </a:p>
        </p:txBody>
      </p:sp>
      <p:sp>
        <p:nvSpPr>
          <p:cNvPr id="796" name="Google Shape;796;p123"/>
          <p:cNvSpPr txBox="1"/>
          <p:nvPr>
            <p:ph idx="1" type="body"/>
          </p:nvPr>
        </p:nvSpPr>
        <p:spPr>
          <a:xfrm>
            <a:off x="457200" y="1600200"/>
            <a:ext cx="61074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Before design starts, software architects define the </a:t>
            </a:r>
            <a:r>
              <a:rPr b="1" lang="en">
                <a:solidFill>
                  <a:srgbClr val="FF0000"/>
                </a:solidFill>
              </a:rPr>
              <a:t>architecture</a:t>
            </a:r>
            <a:r>
              <a:rPr lang="en"/>
              <a:t> of the system</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Architecture involves defining the components of the system. Components are the pieces of the system</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pic>
        <p:nvPicPr>
          <p:cNvPr id="801" name="Google Shape;801;p124"/>
          <p:cNvPicPr preferRelativeResize="0"/>
          <p:nvPr/>
        </p:nvPicPr>
        <p:blipFill rotWithShape="1">
          <a:blip r:embed="rId3">
            <a:alphaModFix/>
          </a:blip>
          <a:srcRect b="11473" l="0" r="8147" t="0"/>
          <a:stretch/>
        </p:blipFill>
        <p:spPr>
          <a:xfrm>
            <a:off x="5816350" y="4359575"/>
            <a:ext cx="3327651" cy="2498426"/>
          </a:xfrm>
          <a:prstGeom prst="rect">
            <a:avLst/>
          </a:prstGeom>
          <a:noFill/>
          <a:ln>
            <a:noFill/>
          </a:ln>
        </p:spPr>
      </p:pic>
      <p:sp>
        <p:nvSpPr>
          <p:cNvPr id="802" name="Google Shape;802;p12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Architectural patterns</a:t>
            </a:r>
            <a:endParaRPr/>
          </a:p>
        </p:txBody>
      </p:sp>
      <p:sp>
        <p:nvSpPr>
          <p:cNvPr id="803" name="Google Shape;803;p124"/>
          <p:cNvSpPr txBox="1"/>
          <p:nvPr>
            <p:ph idx="1" type="body"/>
          </p:nvPr>
        </p:nvSpPr>
        <p:spPr>
          <a:xfrm>
            <a:off x="457200" y="1600200"/>
            <a:ext cx="61074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The architecture is at a higher level than the design. So design patterns are not considered in this phase</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Analogous to the design patterns, there are </a:t>
            </a:r>
            <a:r>
              <a:rPr b="1" lang="en">
                <a:solidFill>
                  <a:srgbClr val="FF0000"/>
                </a:solidFill>
              </a:rPr>
              <a:t>architectural patterns</a:t>
            </a:r>
            <a:endParaRPr b="1">
              <a:solidFill>
                <a:srgbClr val="FF0000"/>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12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Architectural patterns</a:t>
            </a:r>
            <a:endParaRPr/>
          </a:p>
        </p:txBody>
      </p:sp>
      <p:pic>
        <p:nvPicPr>
          <p:cNvPr id="809" name="Google Shape;809;p125"/>
          <p:cNvPicPr preferRelativeResize="0"/>
          <p:nvPr/>
        </p:nvPicPr>
        <p:blipFill>
          <a:blip r:embed="rId3">
            <a:alphaModFix/>
          </a:blip>
          <a:stretch>
            <a:fillRect/>
          </a:stretch>
        </p:blipFill>
        <p:spPr>
          <a:xfrm>
            <a:off x="1325600" y="1727100"/>
            <a:ext cx="6492775" cy="4625150"/>
          </a:xfrm>
          <a:prstGeom prst="rect">
            <a:avLst/>
          </a:prstGeom>
          <a:noFill/>
          <a:ln>
            <a:noFill/>
          </a:ln>
        </p:spPr>
      </p:pic>
      <p:sp>
        <p:nvSpPr>
          <p:cNvPr id="810" name="Google Shape;810;p125"/>
          <p:cNvSpPr/>
          <p:nvPr/>
        </p:nvSpPr>
        <p:spPr>
          <a:xfrm>
            <a:off x="0" y="1200625"/>
            <a:ext cx="2373300" cy="933300"/>
          </a:xfrm>
          <a:prstGeom prst="wedgeEllipseCallout">
            <a:avLst>
              <a:gd fmla="val 40781" name="adj1"/>
              <a:gd fmla="val 67379" name="adj2"/>
            </a:avLst>
          </a:prstGeom>
          <a:solidFill>
            <a:srgbClr val="1155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Architectural diagram</a:t>
            </a:r>
            <a:endParaRPr b="1" sz="1800">
              <a:solidFill>
                <a:srgbClr val="FFFFFF"/>
              </a:solidFill>
              <a:latin typeface="Roboto"/>
              <a:ea typeface="Roboto"/>
              <a:cs typeface="Roboto"/>
              <a:sym typeface="Roboto"/>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2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Model-View-Controller (MVC)</a:t>
            </a:r>
            <a:endParaRPr/>
          </a:p>
        </p:txBody>
      </p:sp>
      <p:sp>
        <p:nvSpPr>
          <p:cNvPr id="816" name="Google Shape;816;p126"/>
          <p:cNvSpPr txBox="1"/>
          <p:nvPr>
            <p:ph idx="1" type="body"/>
          </p:nvPr>
        </p:nvSpPr>
        <p:spPr>
          <a:xfrm>
            <a:off x="457200" y="1600200"/>
            <a:ext cx="6117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MVC is one of the most common architectural patterns for implementing user interfaces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Divides the system in three separated parts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It has become an standard for web development</a:t>
            </a:r>
            <a:endParaRPr/>
          </a:p>
        </p:txBody>
      </p:sp>
      <p:pic>
        <p:nvPicPr>
          <p:cNvPr id="817" name="Google Shape;817;p126"/>
          <p:cNvPicPr preferRelativeResize="0"/>
          <p:nvPr/>
        </p:nvPicPr>
        <p:blipFill>
          <a:blip r:embed="rId3">
            <a:alphaModFix/>
          </a:blip>
          <a:stretch>
            <a:fillRect/>
          </a:stretch>
        </p:blipFill>
        <p:spPr>
          <a:xfrm>
            <a:off x="5804825" y="3257050"/>
            <a:ext cx="3319775" cy="36517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UML?</a:t>
            </a:r>
            <a:endParaRPr/>
          </a:p>
        </p:txBody>
      </p:sp>
      <p:sp>
        <p:nvSpPr>
          <p:cNvPr id="106" name="Google Shape;106;p19"/>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UML stands for </a:t>
            </a:r>
            <a:r>
              <a:rPr b="1" lang="en">
                <a:solidFill>
                  <a:srgbClr val="A61C00"/>
                </a:solidFill>
              </a:rPr>
              <a:t>U</a:t>
            </a:r>
            <a:r>
              <a:rPr lang="en"/>
              <a:t>nified </a:t>
            </a:r>
            <a:r>
              <a:rPr b="1" lang="en">
                <a:solidFill>
                  <a:srgbClr val="A61C00"/>
                </a:solidFill>
              </a:rPr>
              <a:t>M</a:t>
            </a:r>
            <a:r>
              <a:rPr lang="en"/>
              <a:t>odeling </a:t>
            </a:r>
            <a:r>
              <a:rPr b="1" lang="en">
                <a:solidFill>
                  <a:srgbClr val="A61C00"/>
                </a:solidFill>
              </a:rPr>
              <a:t>L</a:t>
            </a:r>
            <a:r>
              <a:rPr lang="en"/>
              <a:t>anguage</a:t>
            </a:r>
            <a:endParaRPr/>
          </a:p>
          <a:p>
            <a:pPr indent="-381000" lvl="1" marL="914400" rtl="0" algn="l">
              <a:spcBef>
                <a:spcPts val="0"/>
              </a:spcBef>
              <a:spcAft>
                <a:spcPts val="0"/>
              </a:spcAft>
              <a:buSzPts val="2400"/>
              <a:buChar char="◆"/>
            </a:pPr>
            <a:r>
              <a:rPr lang="en"/>
              <a:t>Standard language for writing software blueprints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The usage of UML give you a professional and standard approach to create artifacts during the SDLC</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2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Model-View-Controller (MVC)</a:t>
            </a:r>
            <a:endParaRPr/>
          </a:p>
        </p:txBody>
      </p:sp>
      <p:sp>
        <p:nvSpPr>
          <p:cNvPr id="823" name="Google Shape;823;p127"/>
          <p:cNvSpPr txBox="1"/>
          <p:nvPr>
            <p:ph idx="1" type="body"/>
          </p:nvPr>
        </p:nvSpPr>
        <p:spPr>
          <a:xfrm>
            <a:off x="457200" y="1600200"/>
            <a:ext cx="78270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b="1" lang="en">
                <a:solidFill>
                  <a:srgbClr val="FF0000"/>
                </a:solidFill>
              </a:rPr>
              <a:t>Controller</a:t>
            </a:r>
            <a:r>
              <a:rPr lang="en"/>
              <a:t> sends commands to the model to update the model's state. It can also sends commands to the view to update the representation of the model</a:t>
            </a:r>
            <a:endParaRPr/>
          </a:p>
          <a:p>
            <a:pPr indent="0" lvl="0" marL="0" rtl="0" algn="l">
              <a:spcBef>
                <a:spcPts val="600"/>
              </a:spcBef>
              <a:spcAft>
                <a:spcPts val="0"/>
              </a:spcAft>
              <a:buNone/>
            </a:pPr>
            <a:r>
              <a:t/>
            </a:r>
            <a:endParaRPr/>
          </a:p>
          <a:p>
            <a:pPr indent="0" lvl="0" marL="457200" rtl="0" algn="l">
              <a:spcBef>
                <a:spcPts val="600"/>
              </a:spcBef>
              <a:spcAft>
                <a:spcPts val="0"/>
              </a:spcAft>
              <a:buNone/>
            </a:pPr>
            <a:r>
              <a:rPr lang="en"/>
              <a:t>Contains the main logic of the application and the flow of the user interaction</a:t>
            </a:r>
            <a:endParaRPr/>
          </a:p>
          <a:p>
            <a:pPr indent="0" lvl="0" marL="0" rtl="0" algn="l">
              <a:spcBef>
                <a:spcPts val="600"/>
              </a:spcBef>
              <a:spcAft>
                <a:spcPts val="0"/>
              </a:spcAft>
              <a:buNone/>
            </a:pPr>
            <a:r>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12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Model-View-Controller (MVC)</a:t>
            </a:r>
            <a:endParaRPr/>
          </a:p>
        </p:txBody>
      </p:sp>
      <p:sp>
        <p:nvSpPr>
          <p:cNvPr id="829" name="Google Shape;829;p128"/>
          <p:cNvSpPr txBox="1"/>
          <p:nvPr>
            <p:ph idx="1" type="body"/>
          </p:nvPr>
        </p:nvSpPr>
        <p:spPr>
          <a:xfrm>
            <a:off x="457200" y="1600200"/>
            <a:ext cx="78270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b="1" lang="en">
                <a:solidFill>
                  <a:srgbClr val="FF0000"/>
                </a:solidFill>
              </a:rPr>
              <a:t>Model</a:t>
            </a:r>
            <a:r>
              <a:rPr lang="en"/>
              <a:t> stores data that is retrieved to the controller and displayed in the view. When a change in the data occurs, the controller updates the model</a:t>
            </a:r>
            <a:endParaRPr/>
          </a:p>
          <a:p>
            <a:pPr indent="0" lvl="0" marL="0" rtl="0" algn="l">
              <a:spcBef>
                <a:spcPts val="600"/>
              </a:spcBef>
              <a:spcAft>
                <a:spcPts val="0"/>
              </a:spcAft>
              <a:buNone/>
            </a:pPr>
            <a:r>
              <a:rPr lang="en"/>
              <a:t>	</a:t>
            </a:r>
            <a:endParaRPr/>
          </a:p>
          <a:p>
            <a:pPr indent="0" lvl="0" marL="457200" rtl="0" algn="l">
              <a:spcBef>
                <a:spcPts val="600"/>
              </a:spcBef>
              <a:spcAft>
                <a:spcPts val="0"/>
              </a:spcAft>
              <a:buNone/>
            </a:pPr>
            <a:r>
              <a:rPr lang="en"/>
              <a:t>Model usually represent the database tables or any other source of persistent data</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12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Model-View-Controller (MVC)</a:t>
            </a:r>
            <a:endParaRPr/>
          </a:p>
        </p:txBody>
      </p:sp>
      <p:sp>
        <p:nvSpPr>
          <p:cNvPr id="835" name="Google Shape;835;p129"/>
          <p:cNvSpPr txBox="1"/>
          <p:nvPr>
            <p:ph idx="1" type="body"/>
          </p:nvPr>
        </p:nvSpPr>
        <p:spPr>
          <a:xfrm>
            <a:off x="457200" y="1600200"/>
            <a:ext cx="78270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b="1" lang="en">
                <a:solidFill>
                  <a:srgbClr val="FF0000"/>
                </a:solidFill>
              </a:rPr>
              <a:t>View</a:t>
            </a:r>
            <a:r>
              <a:rPr lang="en"/>
              <a:t> request information from the model that it uses to generate an output representation to the user</a:t>
            </a:r>
            <a:endParaRPr/>
          </a:p>
          <a:p>
            <a:pPr indent="0" lvl="0" marL="0" rtl="0" algn="l">
              <a:spcBef>
                <a:spcPts val="600"/>
              </a:spcBef>
              <a:spcAft>
                <a:spcPts val="0"/>
              </a:spcAft>
              <a:buNone/>
            </a:pPr>
            <a:r>
              <a:t/>
            </a:r>
            <a:endParaRPr/>
          </a:p>
          <a:p>
            <a:pPr indent="0" lvl="0" marL="457200" rtl="0" algn="l">
              <a:spcBef>
                <a:spcPts val="600"/>
              </a:spcBef>
              <a:spcAft>
                <a:spcPts val="0"/>
              </a:spcAft>
              <a:buNone/>
            </a:pPr>
            <a:r>
              <a:rPr lang="en"/>
              <a:t>For example, a view in a web application is an HTML file that the user interacts with</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pic>
        <p:nvPicPr>
          <p:cNvPr id="840" name="Google Shape;840;p130"/>
          <p:cNvPicPr preferRelativeResize="0"/>
          <p:nvPr/>
        </p:nvPicPr>
        <p:blipFill rotWithShape="1">
          <a:blip r:embed="rId3">
            <a:alphaModFix/>
          </a:blip>
          <a:srcRect b="0" l="16832" r="454" t="734"/>
          <a:stretch/>
        </p:blipFill>
        <p:spPr>
          <a:xfrm>
            <a:off x="0" y="0"/>
            <a:ext cx="9144000" cy="6858000"/>
          </a:xfrm>
          <a:prstGeom prst="rect">
            <a:avLst/>
          </a:prstGeom>
          <a:noFill/>
          <a:ln>
            <a:noFill/>
          </a:ln>
        </p:spPr>
      </p:pic>
      <p:sp>
        <p:nvSpPr>
          <p:cNvPr id="841" name="Google Shape;841;p130"/>
          <p:cNvSpPr txBox="1"/>
          <p:nvPr>
            <p:ph type="ctrTitle"/>
          </p:nvPr>
        </p:nvSpPr>
        <p:spPr>
          <a:xfrm>
            <a:off x="685800" y="2796923"/>
            <a:ext cx="7772400" cy="1546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Class Diagrams &amp; Design Patterns</a:t>
            </a:r>
            <a:endParaRPr/>
          </a:p>
        </p:txBody>
      </p:sp>
      <p:sp>
        <p:nvSpPr>
          <p:cNvPr id="842" name="Google Shape;842;p130"/>
          <p:cNvSpPr txBox="1"/>
          <p:nvPr>
            <p:ph idx="1" type="subTitle"/>
          </p:nvPr>
        </p:nvSpPr>
        <p:spPr>
          <a:xfrm>
            <a:off x="685800" y="4091538"/>
            <a:ext cx="7772400" cy="1046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800"/>
              <a:t>CE-1103 Algorithms and Data Structures I</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UML?</a:t>
            </a:r>
            <a:endParaRPr/>
          </a:p>
        </p:txBody>
      </p:sp>
      <p:sp>
        <p:nvSpPr>
          <p:cNvPr id="112" name="Google Shape;112;p20"/>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UML stands for </a:t>
            </a:r>
            <a:r>
              <a:rPr b="1" lang="en">
                <a:solidFill>
                  <a:srgbClr val="A61C00"/>
                </a:solidFill>
              </a:rPr>
              <a:t>U</a:t>
            </a:r>
            <a:r>
              <a:rPr lang="en"/>
              <a:t>nified </a:t>
            </a:r>
            <a:r>
              <a:rPr b="1" lang="en">
                <a:solidFill>
                  <a:srgbClr val="A61C00"/>
                </a:solidFill>
              </a:rPr>
              <a:t>M</a:t>
            </a:r>
            <a:r>
              <a:rPr lang="en"/>
              <a:t>odeling </a:t>
            </a:r>
            <a:r>
              <a:rPr b="1" lang="en">
                <a:solidFill>
                  <a:srgbClr val="A61C00"/>
                </a:solidFill>
              </a:rPr>
              <a:t>L</a:t>
            </a:r>
            <a:r>
              <a:rPr lang="en"/>
              <a:t>anguage</a:t>
            </a:r>
            <a:endParaRPr/>
          </a:p>
          <a:p>
            <a:pPr indent="-381000" lvl="1" marL="914400" rtl="0" algn="l">
              <a:spcBef>
                <a:spcPts val="0"/>
              </a:spcBef>
              <a:spcAft>
                <a:spcPts val="0"/>
              </a:spcAft>
              <a:buSzPts val="2400"/>
              <a:buChar char="◆"/>
            </a:pPr>
            <a:r>
              <a:rPr lang="en"/>
              <a:t>Standard language for writing software blueprints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The usage of UML give you a professional and standard approach to create artifacts during the SDLC</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113" name="Google Shape;113;p20"/>
          <p:cNvSpPr/>
          <p:nvPr/>
        </p:nvSpPr>
        <p:spPr>
          <a:xfrm>
            <a:off x="3580375" y="4471100"/>
            <a:ext cx="3294900" cy="1539300"/>
          </a:xfrm>
          <a:prstGeom prst="wedgeEllipseCallout">
            <a:avLst>
              <a:gd fmla="val -43177" name="adj1"/>
              <a:gd fmla="val -47190" name="adj2"/>
            </a:avLst>
          </a:prstGeom>
          <a:solidFill>
            <a:srgbClr val="1155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Software Development Life Cycle</a:t>
            </a:r>
            <a:endParaRPr b="1" sz="1800">
              <a:solidFill>
                <a:srgbClr val="FFFFFF"/>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UML?</a:t>
            </a:r>
            <a:endParaRPr/>
          </a:p>
        </p:txBody>
      </p:sp>
      <p:sp>
        <p:nvSpPr>
          <p:cNvPr id="119" name="Google Shape;119;p21"/>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Think of UML as the </a:t>
            </a:r>
            <a:r>
              <a:rPr b="1" lang="en">
                <a:solidFill>
                  <a:srgbClr val="A61C00"/>
                </a:solidFill>
              </a:rPr>
              <a:t>formal notation for computer engineers</a:t>
            </a:r>
            <a:endParaRPr b="1">
              <a:solidFill>
                <a:srgbClr val="A61C00"/>
              </a:solidFill>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Just like the drawings of a house blueprint can be understood by </a:t>
            </a:r>
            <a:r>
              <a:rPr b="1" lang="en">
                <a:solidFill>
                  <a:srgbClr val="A61C00"/>
                </a:solidFill>
              </a:rPr>
              <a:t>any</a:t>
            </a:r>
            <a:r>
              <a:rPr lang="en"/>
              <a:t> architect, UML can be understood by </a:t>
            </a:r>
            <a:r>
              <a:rPr b="1" lang="en">
                <a:solidFill>
                  <a:srgbClr val="A61C00"/>
                </a:solidFill>
              </a:rPr>
              <a:t>any</a:t>
            </a:r>
            <a:r>
              <a:rPr lang="en"/>
              <a:t> computer engineer</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Brief history of UML</a:t>
            </a:r>
            <a:endParaRPr/>
          </a:p>
        </p:txBody>
      </p:sp>
      <p:sp>
        <p:nvSpPr>
          <p:cNvPr id="125" name="Google Shape;125;p22"/>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After the arrival of the OOP, many object modeling techniques started to emerge</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In the years between 1989 and 1994 at least 50 object oriented methods with different modeling languages</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Brief history of UML</a:t>
            </a:r>
            <a:endParaRPr/>
          </a:p>
        </p:txBody>
      </p:sp>
      <p:sp>
        <p:nvSpPr>
          <p:cNvPr id="131" name="Google Shape;131;p23"/>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In the middle of this chaos, there were three prominent methods:</a:t>
            </a:r>
            <a:endParaRPr/>
          </a:p>
          <a:p>
            <a:pPr indent="-381000" lvl="1" marL="914400" rtl="0" algn="l">
              <a:spcBef>
                <a:spcPts val="0"/>
              </a:spcBef>
              <a:spcAft>
                <a:spcPts val="0"/>
              </a:spcAft>
              <a:buSzPts val="2400"/>
              <a:buChar char="◆"/>
            </a:pPr>
            <a:r>
              <a:rPr lang="en"/>
              <a:t>Booch</a:t>
            </a:r>
            <a:endParaRPr/>
          </a:p>
          <a:p>
            <a:pPr indent="-381000" lvl="1" marL="914400" rtl="0" algn="l">
              <a:spcBef>
                <a:spcPts val="0"/>
              </a:spcBef>
              <a:spcAft>
                <a:spcPts val="0"/>
              </a:spcAft>
              <a:buSzPts val="2400"/>
              <a:buChar char="◆"/>
            </a:pPr>
            <a:r>
              <a:rPr lang="en"/>
              <a:t>OOSE (Object Oriented Software Engineering)</a:t>
            </a:r>
            <a:endParaRPr/>
          </a:p>
          <a:p>
            <a:pPr indent="-381000" lvl="1" marL="914400" rtl="0" algn="l">
              <a:spcBef>
                <a:spcPts val="0"/>
              </a:spcBef>
              <a:spcAft>
                <a:spcPts val="0"/>
              </a:spcAft>
              <a:buSzPts val="2400"/>
              <a:buChar char="◆"/>
            </a:pPr>
            <a:r>
              <a:rPr lang="en"/>
              <a:t>OMT (Object Modeling Technique)</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Each of these had strengths and weaknesses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Brief history of UML</a:t>
            </a:r>
            <a:endParaRPr/>
          </a:p>
        </p:txBody>
      </p:sp>
      <p:sp>
        <p:nvSpPr>
          <p:cNvPr id="137" name="Google Shape;137;p24"/>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The authors of these three methods joined forces to unify them in one single modeling language</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Grady Booch, Ivar Jacobson and James Rumbaugh created a consortium for UML</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Many companies joined this consortium:</a:t>
            </a:r>
            <a:endParaRPr/>
          </a:p>
          <a:p>
            <a:pPr indent="-381000" lvl="1" marL="914400" rtl="0" algn="l">
              <a:spcBef>
                <a:spcPts val="0"/>
              </a:spcBef>
              <a:spcAft>
                <a:spcPts val="0"/>
              </a:spcAft>
              <a:buSzPts val="2400"/>
              <a:buChar char="◆"/>
            </a:pPr>
            <a:r>
              <a:rPr lang="en"/>
              <a:t>IBM, HP, Oracle, Unisys, Texas Instruments, Microsoft, among many others</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Brief history of UML</a:t>
            </a:r>
            <a:endParaRPr/>
          </a:p>
        </p:txBody>
      </p:sp>
      <p:sp>
        <p:nvSpPr>
          <p:cNvPr id="143" name="Google Shape;143;p25"/>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In 1996 the first version of UML was released</a:t>
            </a:r>
            <a:endParaRPr/>
          </a:p>
          <a:p>
            <a:pPr indent="0" lvl="0" marL="0" marR="0" rtl="0" algn="l">
              <a:lnSpc>
                <a:spcPct val="100000"/>
              </a:lnSpc>
              <a:spcBef>
                <a:spcPts val="600"/>
              </a:spcBef>
              <a:spcAft>
                <a:spcPts val="0"/>
              </a:spcAft>
              <a:buNone/>
            </a:pPr>
            <a:r>
              <a:t/>
            </a:r>
            <a:endParaRPr/>
          </a:p>
          <a:p>
            <a:pPr indent="-419100" lvl="0" marL="457200" marR="0" rtl="0" algn="l">
              <a:lnSpc>
                <a:spcPct val="100000"/>
              </a:lnSpc>
              <a:spcBef>
                <a:spcPts val="600"/>
              </a:spcBef>
              <a:spcAft>
                <a:spcPts val="0"/>
              </a:spcAft>
              <a:buSzPts val="3000"/>
              <a:buChar char="➔"/>
            </a:pPr>
            <a:r>
              <a:rPr lang="en"/>
              <a:t>Currently the Object Management Group maintains the UML standard</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pic>
        <p:nvPicPr>
          <p:cNvPr id="144" name="Google Shape;144;p25">
            <a:hlinkClick r:id="rId3"/>
          </p:cNvPr>
          <p:cNvPicPr preferRelativeResize="0"/>
          <p:nvPr/>
        </p:nvPicPr>
        <p:blipFill>
          <a:blip r:embed="rId4">
            <a:alphaModFix/>
          </a:blip>
          <a:stretch>
            <a:fillRect/>
          </a:stretch>
        </p:blipFill>
        <p:spPr>
          <a:xfrm>
            <a:off x="5943600" y="5284050"/>
            <a:ext cx="2743200" cy="1219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modeling is necessary?</a:t>
            </a:r>
            <a:endParaRPr/>
          </a:p>
        </p:txBody>
      </p:sp>
      <p:sp>
        <p:nvSpPr>
          <p:cNvPr id="150" name="Google Shape;150;p26"/>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We all want to build good software, so:</a:t>
            </a:r>
            <a:endParaRPr/>
          </a:p>
          <a:p>
            <a:pPr indent="-381000" lvl="1" marL="914400" rtl="0" algn="l">
              <a:spcBef>
                <a:spcPts val="0"/>
              </a:spcBef>
              <a:spcAft>
                <a:spcPts val="0"/>
              </a:spcAft>
              <a:buSzPts val="2400"/>
              <a:buChar char="◆"/>
            </a:pPr>
            <a:r>
              <a:rPr lang="en"/>
              <a:t>We build models to </a:t>
            </a:r>
            <a:r>
              <a:rPr b="1" lang="en">
                <a:solidFill>
                  <a:srgbClr val="CC4125"/>
                </a:solidFill>
              </a:rPr>
              <a:t>communicate </a:t>
            </a:r>
            <a:r>
              <a:rPr lang="en"/>
              <a:t>the desired structure and behavior of our system</a:t>
            </a:r>
            <a:endParaRPr/>
          </a:p>
          <a:p>
            <a:pPr indent="-381000" lvl="1" marL="914400" rtl="0" algn="l">
              <a:spcBef>
                <a:spcPts val="0"/>
              </a:spcBef>
              <a:spcAft>
                <a:spcPts val="0"/>
              </a:spcAft>
              <a:buSzPts val="2400"/>
              <a:buChar char="◆"/>
            </a:pPr>
            <a:r>
              <a:rPr lang="en"/>
              <a:t>We build models to </a:t>
            </a:r>
            <a:r>
              <a:rPr b="1" lang="en">
                <a:solidFill>
                  <a:srgbClr val="CC4125"/>
                </a:solidFill>
              </a:rPr>
              <a:t>visualize and control</a:t>
            </a:r>
            <a:r>
              <a:rPr lang="en"/>
              <a:t> the system’s architecture</a:t>
            </a:r>
            <a:endParaRPr/>
          </a:p>
          <a:p>
            <a:pPr indent="-381000" lvl="1" marL="914400" rtl="0" algn="l">
              <a:spcBef>
                <a:spcPts val="0"/>
              </a:spcBef>
              <a:spcAft>
                <a:spcPts val="0"/>
              </a:spcAft>
              <a:buSzPts val="2400"/>
              <a:buChar char="◆"/>
            </a:pPr>
            <a:r>
              <a:rPr lang="en"/>
              <a:t>We build models to better </a:t>
            </a:r>
            <a:r>
              <a:rPr b="1" lang="en">
                <a:solidFill>
                  <a:srgbClr val="CC4125"/>
                </a:solidFill>
              </a:rPr>
              <a:t>understand </a:t>
            </a:r>
            <a:r>
              <a:rPr lang="en"/>
              <a:t>the system we are building</a:t>
            </a:r>
            <a:endParaRPr/>
          </a:p>
          <a:p>
            <a:pPr indent="-381000" lvl="1" marL="914400" rtl="0" algn="l">
              <a:spcBef>
                <a:spcPts val="0"/>
              </a:spcBef>
              <a:spcAft>
                <a:spcPts val="0"/>
              </a:spcAft>
              <a:buSzPts val="2400"/>
              <a:buChar char="◆"/>
            </a:pPr>
            <a:r>
              <a:rPr lang="en"/>
              <a:t>We build models to </a:t>
            </a:r>
            <a:r>
              <a:rPr b="1" lang="en">
                <a:solidFill>
                  <a:srgbClr val="CC4125"/>
                </a:solidFill>
              </a:rPr>
              <a:t>manage risk</a:t>
            </a:r>
            <a:endParaRPr b="1">
              <a:solidFill>
                <a:srgbClr val="CC4125"/>
              </a:solidFill>
            </a:endParaRPr>
          </a:p>
          <a:p>
            <a:pPr indent="0" lvl="0" marL="457200" rtl="0" algn="l">
              <a:spcBef>
                <a:spcPts val="600"/>
              </a:spcBef>
              <a:spcAft>
                <a:spcPts val="0"/>
              </a:spcAft>
              <a:buNone/>
            </a:pPr>
            <a:r>
              <a:t/>
            </a:r>
            <a:endParaRPr/>
          </a:p>
          <a:p>
            <a:pPr indent="-419100" lvl="0" marL="457200" rtl="0" algn="l">
              <a:spcBef>
                <a:spcPts val="600"/>
              </a:spcBef>
              <a:spcAft>
                <a:spcPts val="0"/>
              </a:spcAft>
              <a:buSzPts val="3000"/>
              <a:buChar char="➔"/>
            </a:pPr>
            <a:r>
              <a:rPr lang="en"/>
              <a:t>Is not the same to build the house of a dog to build a skyscraper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 name="Shape 41"/>
        <p:cNvGrpSpPr/>
        <p:nvPr/>
      </p:nvGrpSpPr>
      <p:grpSpPr>
        <a:xfrm>
          <a:off x="0" y="0"/>
          <a:ext cx="0" cy="0"/>
          <a:chOff x="0" y="0"/>
          <a:chExt cx="0" cy="0"/>
        </a:xfrm>
      </p:grpSpPr>
      <p:sp>
        <p:nvSpPr>
          <p:cNvPr id="42" name="Google Shape;42;p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sz="2400"/>
          </a:p>
          <a:p>
            <a:pPr indent="0" lvl="0" marL="0" rtl="0" algn="l">
              <a:spcBef>
                <a:spcPts val="0"/>
              </a:spcBef>
              <a:spcAft>
                <a:spcPts val="0"/>
              </a:spcAft>
              <a:buNone/>
            </a:pPr>
            <a:r>
              <a:rPr lang="en" sz="3000">
                <a:solidFill>
                  <a:srgbClr val="999999"/>
                </a:solidFill>
              </a:rPr>
              <a:t>Disclaimer / Descargo de Responsabilidad</a:t>
            </a:r>
            <a:endParaRPr sz="3000">
              <a:solidFill>
                <a:srgbClr val="999999"/>
              </a:solidFill>
            </a:endParaRPr>
          </a:p>
        </p:txBody>
      </p:sp>
      <p:sp>
        <p:nvSpPr>
          <p:cNvPr id="43" name="Google Shape;43;p9"/>
          <p:cNvSpPr txBox="1"/>
          <p:nvPr>
            <p:ph idx="1" type="body"/>
          </p:nvPr>
        </p:nvSpPr>
        <p:spPr>
          <a:xfrm>
            <a:off x="457200" y="1600200"/>
            <a:ext cx="8332500" cy="4967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latin typeface="Roboto Condensed"/>
                <a:ea typeface="Roboto Condensed"/>
                <a:cs typeface="Roboto Condensed"/>
                <a:sym typeface="Roboto Condensed"/>
              </a:rPr>
              <a:t>Esta presentación corresponde a una guía usada por el profesor durante las clases. La misma ha sido modificada para ser utilizado en el modelo de cursos asistidos por tecnología. No es una versión final, por lo que la misma podría requerir todavía hacer algunos ajustes. Para aspectos de evaluación esta presentación es solo una guía, por lo que el estudiante debe profundizar con el material de lectura asignado y lo discutido en clases para aspectos de evaluación.</a:t>
            </a:r>
            <a:endParaRPr sz="2000">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t/>
            </a:r>
            <a:endParaRPr sz="2000">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rPr lang="en" sz="2000">
                <a:latin typeface="Roboto Condensed"/>
                <a:ea typeface="Roboto Condensed"/>
                <a:cs typeface="Roboto Condensed"/>
                <a:sym typeface="Roboto Condensed"/>
              </a:rPr>
              <a:t>This presentation corresponds to a guide material used by the professor during classes. It has been modified to be used in the model of technology-assisted courses. It is not a final version, so it may still require some adjustments. For evaluation aspects, this presentation is only a guide, so the student should delve with the assigned reading material and what has been discussed in class.</a:t>
            </a:r>
            <a:endParaRPr sz="2000">
              <a:latin typeface="Roboto Condensed"/>
              <a:ea typeface="Roboto Condensed"/>
              <a:cs typeface="Roboto Condensed"/>
              <a:sym typeface="Roboto Condensed"/>
            </a:endParaRPr>
          </a:p>
          <a:p>
            <a:pPr indent="0" lvl="0" marL="0" rtl="0" algn="l">
              <a:spcBef>
                <a:spcPts val="60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modeling is necessary?</a:t>
            </a:r>
            <a:endParaRPr/>
          </a:p>
        </p:txBody>
      </p:sp>
      <p:sp>
        <p:nvSpPr>
          <p:cNvPr id="156" name="Google Shape;156;p27"/>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We model because is a </a:t>
            </a:r>
            <a:r>
              <a:rPr b="1" lang="en">
                <a:solidFill>
                  <a:srgbClr val="CC4125"/>
                </a:solidFill>
              </a:rPr>
              <a:t>well-accepted engineering technique</a:t>
            </a:r>
            <a:r>
              <a:rPr lang="en"/>
              <a:t>!</a:t>
            </a:r>
            <a:endParaRPr/>
          </a:p>
          <a:p>
            <a:pPr indent="-381000" lvl="1" marL="914400" rtl="0" algn="l">
              <a:spcBef>
                <a:spcPts val="0"/>
              </a:spcBef>
              <a:spcAft>
                <a:spcPts val="0"/>
              </a:spcAft>
              <a:buSzPts val="2400"/>
              <a:buChar char="◆"/>
            </a:pPr>
            <a:r>
              <a:rPr lang="en"/>
              <a:t>Constructions &amp; Architecture</a:t>
            </a:r>
            <a:endParaRPr/>
          </a:p>
          <a:p>
            <a:pPr indent="-381000" lvl="1" marL="914400" rtl="0" algn="l">
              <a:spcBef>
                <a:spcPts val="0"/>
              </a:spcBef>
              <a:spcAft>
                <a:spcPts val="0"/>
              </a:spcAft>
              <a:buSzPts val="2400"/>
              <a:buChar char="◆"/>
            </a:pPr>
            <a:r>
              <a:rPr lang="en"/>
              <a:t>Electronics</a:t>
            </a:r>
            <a:endParaRPr/>
          </a:p>
          <a:p>
            <a:pPr indent="-381000" lvl="1" marL="914400" rtl="0" algn="l">
              <a:spcBef>
                <a:spcPts val="0"/>
              </a:spcBef>
              <a:spcAft>
                <a:spcPts val="0"/>
              </a:spcAft>
              <a:buSzPts val="2400"/>
              <a:buChar char="◆"/>
            </a:pPr>
            <a:r>
              <a:rPr lang="en"/>
              <a:t>Sociology</a:t>
            </a:r>
            <a:endParaRPr/>
          </a:p>
          <a:p>
            <a:pPr indent="-381000" lvl="1" marL="914400" rtl="0" algn="l">
              <a:spcBef>
                <a:spcPts val="0"/>
              </a:spcBef>
              <a:spcAft>
                <a:spcPts val="0"/>
              </a:spcAft>
              <a:buSzPts val="2400"/>
              <a:buChar char="◆"/>
            </a:pPr>
            <a:r>
              <a:rPr lang="en"/>
              <a:t>Economics</a:t>
            </a:r>
            <a:endParaRPr/>
          </a:p>
          <a:p>
            <a:pPr indent="0" lvl="0" marL="457200" rtl="0" algn="l">
              <a:spcBef>
                <a:spcPts val="600"/>
              </a:spcBef>
              <a:spcAft>
                <a:spcPts val="0"/>
              </a:spcAft>
              <a:buNone/>
            </a:pPr>
            <a:r>
              <a:t/>
            </a:r>
            <a:endParaRPr/>
          </a:p>
          <a:p>
            <a:pPr indent="-419100" lvl="0" marL="457200" rtl="0" algn="l">
              <a:spcBef>
                <a:spcPts val="600"/>
              </a:spcBef>
              <a:spcAft>
                <a:spcPts val="0"/>
              </a:spcAft>
              <a:buSzPts val="3000"/>
              <a:buChar char="➔"/>
            </a:pPr>
            <a:r>
              <a:rPr lang="en"/>
              <a:t>A model is:</a:t>
            </a:r>
            <a:endParaRPr/>
          </a:p>
          <a:p>
            <a:pPr indent="-381000" lvl="1" marL="914400" rtl="0" algn="l">
              <a:spcBef>
                <a:spcPts val="0"/>
              </a:spcBef>
              <a:spcAft>
                <a:spcPts val="0"/>
              </a:spcAft>
              <a:buSzPts val="2400"/>
              <a:buChar char="◆"/>
            </a:pPr>
            <a:r>
              <a:rPr lang="en"/>
              <a:t>A simplification of reality (</a:t>
            </a:r>
            <a:r>
              <a:rPr b="1" lang="en">
                <a:solidFill>
                  <a:srgbClr val="CC4125"/>
                </a:solidFill>
              </a:rPr>
              <a:t>Abstraction</a:t>
            </a:r>
            <a:r>
              <a:rPr lang="en"/>
              <a:t>)</a:t>
            </a:r>
            <a:endParaRPr/>
          </a:p>
          <a:p>
            <a:pPr indent="0" lvl="0" marL="457200" rtl="0" algn="l">
              <a:spcBef>
                <a:spcPts val="60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modeling is necessary?</a:t>
            </a:r>
            <a:endParaRPr/>
          </a:p>
        </p:txBody>
      </p:sp>
      <p:sp>
        <p:nvSpPr>
          <p:cNvPr id="162" name="Google Shape;162;p28"/>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UML is composed of three types of models:</a:t>
            </a:r>
            <a:endParaRPr/>
          </a:p>
          <a:p>
            <a:pPr indent="-381000" lvl="1" marL="914400" marR="0" rtl="0" algn="l">
              <a:lnSpc>
                <a:spcPct val="100000"/>
              </a:lnSpc>
              <a:spcBef>
                <a:spcPts val="0"/>
              </a:spcBef>
              <a:spcAft>
                <a:spcPts val="0"/>
              </a:spcAft>
              <a:buSzPts val="2400"/>
              <a:buChar char="◆"/>
            </a:pPr>
            <a:r>
              <a:rPr lang="en"/>
              <a:t>Functional model</a:t>
            </a:r>
            <a:endParaRPr/>
          </a:p>
          <a:p>
            <a:pPr indent="-381000" lvl="1" marL="914400" marR="0" rtl="0" algn="l">
              <a:lnSpc>
                <a:spcPct val="100000"/>
              </a:lnSpc>
              <a:spcBef>
                <a:spcPts val="0"/>
              </a:spcBef>
              <a:spcAft>
                <a:spcPts val="0"/>
              </a:spcAft>
              <a:buSzPts val="2400"/>
              <a:buChar char="◆"/>
            </a:pPr>
            <a:r>
              <a:rPr lang="en"/>
              <a:t>Object model</a:t>
            </a:r>
            <a:endParaRPr/>
          </a:p>
          <a:p>
            <a:pPr indent="-381000" lvl="1" marL="914400" marR="0" rtl="0" algn="l">
              <a:lnSpc>
                <a:spcPct val="100000"/>
              </a:lnSpc>
              <a:spcBef>
                <a:spcPts val="0"/>
              </a:spcBef>
              <a:spcAft>
                <a:spcPts val="0"/>
              </a:spcAft>
              <a:buSzPts val="2400"/>
              <a:buChar char="◆"/>
            </a:pPr>
            <a:r>
              <a:rPr lang="en"/>
              <a:t>Dynamic model</a:t>
            </a:r>
            <a:endParaRPr/>
          </a:p>
          <a:p>
            <a:pPr indent="0" lvl="0" marL="457200" marR="0" rtl="0" algn="l">
              <a:lnSpc>
                <a:spcPct val="100000"/>
              </a:lnSpc>
              <a:spcBef>
                <a:spcPts val="600"/>
              </a:spcBef>
              <a:spcAft>
                <a:spcPts val="0"/>
              </a:spcAft>
              <a:buNone/>
            </a:pPr>
            <a:r>
              <a:t/>
            </a:r>
            <a:endParaRPr/>
          </a:p>
          <a:p>
            <a:pPr indent="-419100" lvl="0" marL="457200" marR="0" rtl="0" algn="l">
              <a:lnSpc>
                <a:spcPct val="100000"/>
              </a:lnSpc>
              <a:spcBef>
                <a:spcPts val="600"/>
              </a:spcBef>
              <a:spcAft>
                <a:spcPts val="0"/>
              </a:spcAft>
              <a:buSzPts val="3000"/>
              <a:buChar char="➔"/>
            </a:pPr>
            <a:r>
              <a:rPr lang="en"/>
              <a:t>Each model is composed by a</a:t>
            </a:r>
            <a:r>
              <a:rPr b="1" lang="en">
                <a:solidFill>
                  <a:srgbClr val="FF0000"/>
                </a:solidFill>
              </a:rPr>
              <a:t> set of diagrams</a:t>
            </a:r>
            <a:endParaRPr b="1">
              <a:solidFill>
                <a:srgbClr val="FF0000"/>
              </a:solidFill>
            </a:endParaRPr>
          </a:p>
          <a:p>
            <a:pPr indent="0" lvl="0" marL="0" marR="0" rtl="0" algn="l">
              <a:lnSpc>
                <a:spcPct val="100000"/>
              </a:lnSpc>
              <a:spcBef>
                <a:spcPts val="600"/>
              </a:spcBef>
              <a:spcAft>
                <a:spcPts val="0"/>
              </a:spcAft>
              <a:buNone/>
            </a:pPr>
            <a:r>
              <a:t/>
            </a:r>
            <a:endParaRPr/>
          </a:p>
          <a:p>
            <a:pPr indent="-419100" lvl="0" marL="457200" marR="0" rtl="0" algn="l">
              <a:lnSpc>
                <a:spcPct val="100000"/>
              </a:lnSpc>
              <a:spcBef>
                <a:spcPts val="600"/>
              </a:spcBef>
              <a:spcAft>
                <a:spcPts val="0"/>
              </a:spcAft>
              <a:buSzPts val="3000"/>
              <a:buChar char="➔"/>
            </a:pPr>
            <a:r>
              <a:rPr lang="en"/>
              <a:t>One of the most common type of diagrams is </a:t>
            </a:r>
            <a:r>
              <a:rPr b="1" lang="en">
                <a:solidFill>
                  <a:srgbClr val="FF0000"/>
                </a:solidFill>
              </a:rPr>
              <a:t>class diagrams</a:t>
            </a:r>
            <a:endParaRPr b="1">
              <a:solidFill>
                <a:srgbClr val="FF0000"/>
              </a:solidFill>
            </a:endParaRPr>
          </a:p>
          <a:p>
            <a:pPr indent="0" lvl="0" marL="457200" rtl="0" algn="l">
              <a:spcBef>
                <a:spcPts val="60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CCCCCC"/>
                </a:solidFill>
              </a:rPr>
              <a:t>Unified Modeling Language:</a:t>
            </a:r>
            <a:endParaRPr sz="2400">
              <a:solidFill>
                <a:srgbClr val="CCCCCC"/>
              </a:solidFill>
            </a:endParaRPr>
          </a:p>
          <a:p>
            <a:pPr indent="0" lvl="0" marL="0" rtl="0" algn="l">
              <a:spcBef>
                <a:spcPts val="0"/>
              </a:spcBef>
              <a:spcAft>
                <a:spcPts val="0"/>
              </a:spcAft>
              <a:buNone/>
            </a:pPr>
            <a:r>
              <a:rPr lang="en"/>
              <a:t>Class diagram</a:t>
            </a:r>
            <a:endParaRPr/>
          </a:p>
        </p:txBody>
      </p:sp>
      <p:sp>
        <p:nvSpPr>
          <p:cNvPr id="168" name="Google Shape;168;p29"/>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Also known as </a:t>
            </a:r>
            <a:r>
              <a:rPr b="1" lang="en">
                <a:solidFill>
                  <a:srgbClr val="FF0000"/>
                </a:solidFill>
              </a:rPr>
              <a:t>static view</a:t>
            </a:r>
            <a:endParaRPr b="1">
              <a:solidFill>
                <a:srgbClr val="FF0000"/>
              </a:solidFill>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This diagram captures the object structure. Includes all the data structures and the operations on the data</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It does not contains any information related to the dynamic behavior</a:t>
            </a:r>
            <a:endParaRPr/>
          </a:p>
        </p:txBody>
      </p:sp>
      <p:sp>
        <p:nvSpPr>
          <p:cNvPr id="169" name="Google Shape;169;p29"/>
          <p:cNvSpPr/>
          <p:nvPr/>
        </p:nvSpPr>
        <p:spPr>
          <a:xfrm>
            <a:off x="4639450" y="5699150"/>
            <a:ext cx="1881300" cy="674400"/>
          </a:xfrm>
          <a:prstGeom prst="wedgeEllipseCallout">
            <a:avLst>
              <a:gd fmla="val -40561" name="adj1"/>
              <a:gd fmla="val -50000" name="adj2"/>
            </a:avLst>
          </a:prstGeom>
          <a:solidFill>
            <a:srgbClr val="1155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Run time</a:t>
            </a:r>
            <a:endParaRPr b="1" sz="1800">
              <a:solidFill>
                <a:srgbClr val="FFFFFF"/>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lt2"/>
                </a:solidFill>
              </a:rPr>
              <a:t>Unified Modeling Language:</a:t>
            </a:r>
            <a:endParaRPr sz="2400">
              <a:solidFill>
                <a:srgbClr val="CCCCCC"/>
              </a:solidFill>
            </a:endParaRPr>
          </a:p>
          <a:p>
            <a:pPr indent="0" lvl="0" marL="0" rtl="0" algn="l">
              <a:spcBef>
                <a:spcPts val="0"/>
              </a:spcBef>
              <a:spcAft>
                <a:spcPts val="0"/>
              </a:spcAft>
              <a:buNone/>
            </a:pPr>
            <a:r>
              <a:rPr lang="en"/>
              <a:t>Class diagram</a:t>
            </a:r>
            <a:endParaRPr/>
          </a:p>
        </p:txBody>
      </p:sp>
      <p:sp>
        <p:nvSpPr>
          <p:cNvPr id="175" name="Google Shape;175;p30"/>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 class is represented as:</a:t>
            </a:r>
            <a:endParaRPr/>
          </a:p>
        </p:txBody>
      </p:sp>
      <p:pic>
        <p:nvPicPr>
          <p:cNvPr id="176" name="Google Shape;176;p30"/>
          <p:cNvPicPr preferRelativeResize="0"/>
          <p:nvPr/>
        </p:nvPicPr>
        <p:blipFill>
          <a:blip r:embed="rId3">
            <a:alphaModFix/>
          </a:blip>
          <a:stretch>
            <a:fillRect/>
          </a:stretch>
        </p:blipFill>
        <p:spPr>
          <a:xfrm>
            <a:off x="2293400" y="2907550"/>
            <a:ext cx="4829175" cy="2228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lt2"/>
                </a:solidFill>
              </a:rPr>
              <a:t>Unified Modeling Language:</a:t>
            </a:r>
            <a:endParaRPr sz="2400">
              <a:solidFill>
                <a:srgbClr val="CCCCCC"/>
              </a:solidFill>
            </a:endParaRPr>
          </a:p>
          <a:p>
            <a:pPr indent="0" lvl="0" marL="0" rtl="0" algn="l">
              <a:spcBef>
                <a:spcPts val="0"/>
              </a:spcBef>
              <a:spcAft>
                <a:spcPts val="0"/>
              </a:spcAft>
              <a:buNone/>
            </a:pPr>
            <a:r>
              <a:rPr lang="en"/>
              <a:t>Class diagram</a:t>
            </a:r>
            <a:endParaRPr/>
          </a:p>
        </p:txBody>
      </p:sp>
      <p:pic>
        <p:nvPicPr>
          <p:cNvPr id="182" name="Google Shape;182;p31"/>
          <p:cNvPicPr preferRelativeResize="0"/>
          <p:nvPr/>
        </p:nvPicPr>
        <p:blipFill>
          <a:blip r:embed="rId3">
            <a:alphaModFix/>
          </a:blip>
          <a:stretch>
            <a:fillRect/>
          </a:stretch>
        </p:blipFill>
        <p:spPr>
          <a:xfrm>
            <a:off x="847350" y="1421475"/>
            <a:ext cx="7385475" cy="5245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lt2"/>
                </a:solidFill>
              </a:rPr>
              <a:t>Unified Modeling Language:</a:t>
            </a:r>
            <a:endParaRPr sz="2400">
              <a:solidFill>
                <a:srgbClr val="CCCCCC"/>
              </a:solidFill>
            </a:endParaRPr>
          </a:p>
          <a:p>
            <a:pPr indent="0" lvl="0" marL="0" rtl="0" algn="l">
              <a:spcBef>
                <a:spcPts val="0"/>
              </a:spcBef>
              <a:spcAft>
                <a:spcPts val="0"/>
              </a:spcAft>
              <a:buNone/>
            </a:pPr>
            <a:r>
              <a:rPr lang="en"/>
              <a:t>Class diagram: </a:t>
            </a:r>
            <a:r>
              <a:rPr lang="en">
                <a:solidFill>
                  <a:srgbClr val="CCCCCC"/>
                </a:solidFill>
              </a:rPr>
              <a:t>Association</a:t>
            </a:r>
            <a:endParaRPr>
              <a:solidFill>
                <a:srgbClr val="CCCCCC"/>
              </a:solidFill>
            </a:endParaRPr>
          </a:p>
        </p:txBody>
      </p:sp>
      <p:pic>
        <p:nvPicPr>
          <p:cNvPr id="188" name="Google Shape;188;p32"/>
          <p:cNvPicPr preferRelativeResize="0"/>
          <p:nvPr/>
        </p:nvPicPr>
        <p:blipFill>
          <a:blip r:embed="rId3">
            <a:alphaModFix/>
          </a:blip>
          <a:stretch>
            <a:fillRect/>
          </a:stretch>
        </p:blipFill>
        <p:spPr>
          <a:xfrm>
            <a:off x="664500" y="1392925"/>
            <a:ext cx="7934324" cy="52433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lt2"/>
                </a:solidFill>
              </a:rPr>
              <a:t>Unified Modeling Language:</a:t>
            </a:r>
            <a:endParaRPr sz="2400">
              <a:solidFill>
                <a:srgbClr val="CCCCCC"/>
              </a:solidFill>
            </a:endParaRPr>
          </a:p>
          <a:p>
            <a:pPr indent="0" lvl="0" marL="0" rtl="0" algn="l">
              <a:spcBef>
                <a:spcPts val="0"/>
              </a:spcBef>
              <a:spcAft>
                <a:spcPts val="0"/>
              </a:spcAft>
              <a:buNone/>
            </a:pPr>
            <a:r>
              <a:rPr lang="en"/>
              <a:t>Class diagram: </a:t>
            </a:r>
            <a:r>
              <a:rPr lang="en">
                <a:solidFill>
                  <a:srgbClr val="CCCCCC"/>
                </a:solidFill>
              </a:rPr>
              <a:t>Association</a:t>
            </a:r>
            <a:endParaRPr>
              <a:solidFill>
                <a:srgbClr val="CCCCCC"/>
              </a:solidFill>
            </a:endParaRPr>
          </a:p>
        </p:txBody>
      </p:sp>
      <p:pic>
        <p:nvPicPr>
          <p:cNvPr id="194" name="Google Shape;194;p33"/>
          <p:cNvPicPr preferRelativeResize="0"/>
          <p:nvPr/>
        </p:nvPicPr>
        <p:blipFill>
          <a:blip r:embed="rId3">
            <a:alphaModFix/>
          </a:blip>
          <a:stretch>
            <a:fillRect/>
          </a:stretch>
        </p:blipFill>
        <p:spPr>
          <a:xfrm>
            <a:off x="14303" y="2101375"/>
            <a:ext cx="9043675" cy="31564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lt2"/>
                </a:solidFill>
              </a:rPr>
              <a:t>Unified Modeling Language:</a:t>
            </a:r>
            <a:endParaRPr sz="2400">
              <a:solidFill>
                <a:srgbClr val="CCCCCC"/>
              </a:solidFill>
            </a:endParaRPr>
          </a:p>
          <a:p>
            <a:pPr indent="0" lvl="0" marL="0" rtl="0" algn="l">
              <a:spcBef>
                <a:spcPts val="0"/>
              </a:spcBef>
              <a:spcAft>
                <a:spcPts val="0"/>
              </a:spcAft>
              <a:buNone/>
            </a:pPr>
            <a:r>
              <a:rPr lang="en"/>
              <a:t>Class diagram: </a:t>
            </a:r>
            <a:r>
              <a:rPr lang="en">
                <a:solidFill>
                  <a:srgbClr val="CCCCCC"/>
                </a:solidFill>
              </a:rPr>
              <a:t>Association</a:t>
            </a:r>
            <a:endParaRPr>
              <a:solidFill>
                <a:srgbClr val="CCCCCC"/>
              </a:solidFill>
            </a:endParaRPr>
          </a:p>
        </p:txBody>
      </p:sp>
      <p:pic>
        <p:nvPicPr>
          <p:cNvPr id="200" name="Google Shape;200;p34"/>
          <p:cNvPicPr preferRelativeResize="0"/>
          <p:nvPr/>
        </p:nvPicPr>
        <p:blipFill>
          <a:blip r:embed="rId3">
            <a:alphaModFix/>
          </a:blip>
          <a:stretch>
            <a:fillRect/>
          </a:stretch>
        </p:blipFill>
        <p:spPr>
          <a:xfrm>
            <a:off x="286875" y="2145800"/>
            <a:ext cx="8647926" cy="28983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lt2"/>
                </a:solidFill>
              </a:rPr>
              <a:t>Unified Modeling Language:</a:t>
            </a:r>
            <a:endParaRPr sz="2400">
              <a:solidFill>
                <a:srgbClr val="CCCCCC"/>
              </a:solidFill>
            </a:endParaRPr>
          </a:p>
          <a:p>
            <a:pPr indent="0" lvl="0" marL="0" rtl="0" algn="l">
              <a:spcBef>
                <a:spcPts val="0"/>
              </a:spcBef>
              <a:spcAft>
                <a:spcPts val="0"/>
              </a:spcAft>
              <a:buNone/>
            </a:pPr>
            <a:r>
              <a:rPr lang="en"/>
              <a:t>Class diagram: </a:t>
            </a:r>
            <a:r>
              <a:rPr lang="en">
                <a:solidFill>
                  <a:srgbClr val="CCCCCC"/>
                </a:solidFill>
              </a:rPr>
              <a:t>Generalization</a:t>
            </a:r>
            <a:endParaRPr>
              <a:solidFill>
                <a:srgbClr val="CCCCCC"/>
              </a:solidFill>
            </a:endParaRPr>
          </a:p>
        </p:txBody>
      </p:sp>
      <p:pic>
        <p:nvPicPr>
          <p:cNvPr id="206" name="Google Shape;206;p35"/>
          <p:cNvPicPr preferRelativeResize="0"/>
          <p:nvPr/>
        </p:nvPicPr>
        <p:blipFill>
          <a:blip r:embed="rId3">
            <a:alphaModFix/>
          </a:blip>
          <a:stretch>
            <a:fillRect/>
          </a:stretch>
        </p:blipFill>
        <p:spPr>
          <a:xfrm>
            <a:off x="341150" y="1703825"/>
            <a:ext cx="8556351" cy="4659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lt2"/>
                </a:solidFill>
              </a:rPr>
              <a:t>Unified Modeling Language:</a:t>
            </a:r>
            <a:endParaRPr sz="2400">
              <a:solidFill>
                <a:srgbClr val="CCCCCC"/>
              </a:solidFill>
            </a:endParaRPr>
          </a:p>
          <a:p>
            <a:pPr indent="0" lvl="0" marL="0" rtl="0" algn="l">
              <a:spcBef>
                <a:spcPts val="0"/>
              </a:spcBef>
              <a:spcAft>
                <a:spcPts val="0"/>
              </a:spcAft>
              <a:buNone/>
            </a:pPr>
            <a:r>
              <a:rPr lang="en"/>
              <a:t>Class diagram: </a:t>
            </a:r>
            <a:r>
              <a:rPr lang="en">
                <a:solidFill>
                  <a:srgbClr val="CCCCCC"/>
                </a:solidFill>
              </a:rPr>
              <a:t>Realization</a:t>
            </a:r>
            <a:endParaRPr>
              <a:solidFill>
                <a:srgbClr val="CCCCCC"/>
              </a:solidFill>
            </a:endParaRPr>
          </a:p>
        </p:txBody>
      </p:sp>
      <p:pic>
        <p:nvPicPr>
          <p:cNvPr id="212" name="Google Shape;212;p36"/>
          <p:cNvPicPr preferRelativeResize="0"/>
          <p:nvPr/>
        </p:nvPicPr>
        <p:blipFill>
          <a:blip r:embed="rId3">
            <a:alphaModFix/>
          </a:blip>
          <a:stretch>
            <a:fillRect/>
          </a:stretch>
        </p:blipFill>
        <p:spPr>
          <a:xfrm>
            <a:off x="431300" y="1870500"/>
            <a:ext cx="8179300" cy="415561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pic>
        <p:nvPicPr>
          <p:cNvPr descr="thinking_man.gif" id="48" name="Google Shape;48;p10"/>
          <p:cNvPicPr preferRelativeResize="0"/>
          <p:nvPr/>
        </p:nvPicPr>
        <p:blipFill>
          <a:blip r:embed="rId3">
            <a:alphaModFix/>
          </a:blip>
          <a:stretch>
            <a:fillRect/>
          </a:stretch>
        </p:blipFill>
        <p:spPr>
          <a:xfrm flipH="1">
            <a:off x="6284150" y="3297775"/>
            <a:ext cx="2859850" cy="3560225"/>
          </a:xfrm>
          <a:prstGeom prst="rect">
            <a:avLst/>
          </a:prstGeom>
          <a:noFill/>
          <a:ln>
            <a:noFill/>
          </a:ln>
        </p:spPr>
      </p:pic>
      <p:sp>
        <p:nvSpPr>
          <p:cNvPr id="49" name="Google Shape;49;p1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Let’s be honest...</a:t>
            </a:r>
            <a:endParaRPr/>
          </a:p>
        </p:txBody>
      </p:sp>
      <p:sp>
        <p:nvSpPr>
          <p:cNvPr id="50" name="Google Shape;50;p10"/>
          <p:cNvSpPr txBox="1"/>
          <p:nvPr>
            <p:ph idx="1" type="body"/>
          </p:nvPr>
        </p:nvSpPr>
        <p:spPr>
          <a:xfrm>
            <a:off x="457200" y="1600200"/>
            <a:ext cx="64101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When you receive a project specification, what do you do?</a:t>
            </a:r>
            <a:endParaRPr/>
          </a:p>
          <a:p>
            <a:pPr indent="-381000" lvl="1" marL="914400" rtl="0" algn="l">
              <a:spcBef>
                <a:spcPts val="0"/>
              </a:spcBef>
              <a:spcAft>
                <a:spcPts val="0"/>
              </a:spcAft>
              <a:buSzPts val="2400"/>
              <a:buChar char="◆"/>
            </a:pPr>
            <a:r>
              <a:rPr lang="en"/>
              <a:t>Do you start coding right away?</a:t>
            </a:r>
            <a:endParaRPr/>
          </a:p>
          <a:p>
            <a:pPr indent="-381000" lvl="1" marL="914400" rtl="0" algn="l">
              <a:spcBef>
                <a:spcPts val="0"/>
              </a:spcBef>
              <a:spcAft>
                <a:spcPts val="0"/>
              </a:spcAft>
              <a:buSzPts val="2400"/>
              <a:buChar char="◆"/>
            </a:pPr>
            <a:r>
              <a:rPr lang="en"/>
              <a:t>Do you carefully plan everything and then code?</a:t>
            </a:r>
            <a:endParaRPr/>
          </a:p>
          <a:p>
            <a:pPr indent="-381000" lvl="1" marL="914400" rtl="0" algn="l">
              <a:spcBef>
                <a:spcPts val="0"/>
              </a:spcBef>
              <a:spcAft>
                <a:spcPts val="0"/>
              </a:spcAft>
              <a:buSzPts val="2400"/>
              <a:buChar char="◆"/>
            </a:pPr>
            <a:r>
              <a:rPr lang="en"/>
              <a:t>Do you make a balance between planning and coding?</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descr="family-guy-cartoon-character-stewie-griffin_366-4.jpg" id="217" name="Google Shape;217;p37"/>
          <p:cNvPicPr preferRelativeResize="0"/>
          <p:nvPr/>
        </p:nvPicPr>
        <p:blipFill rotWithShape="1">
          <a:blip r:embed="rId3">
            <a:alphaModFix/>
          </a:blip>
          <a:srcRect b="22516" l="0" r="0" t="0"/>
          <a:stretch/>
        </p:blipFill>
        <p:spPr>
          <a:xfrm>
            <a:off x="0" y="5203200"/>
            <a:ext cx="1810425" cy="1659925"/>
          </a:xfrm>
          <a:prstGeom prst="rect">
            <a:avLst/>
          </a:prstGeom>
          <a:noFill/>
          <a:ln>
            <a:noFill/>
          </a:ln>
        </p:spPr>
      </p:pic>
      <p:sp>
        <p:nvSpPr>
          <p:cNvPr id="218" name="Google Shape;218;p37"/>
          <p:cNvSpPr/>
          <p:nvPr/>
        </p:nvSpPr>
        <p:spPr>
          <a:xfrm>
            <a:off x="1147475" y="4151125"/>
            <a:ext cx="3219900" cy="1052100"/>
          </a:xfrm>
          <a:prstGeom prst="wedgeEllipseCallout">
            <a:avLst>
              <a:gd fmla="val -36892" name="adj1"/>
              <a:gd fmla="val 63502" name="adj2"/>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Where can I create class diagrams?</a:t>
            </a:r>
            <a:endParaRPr b="1" sz="1800">
              <a:solidFill>
                <a:srgbClr val="FFFFFF"/>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lt2"/>
                </a:solidFill>
              </a:rPr>
              <a:t>Unified Modeling Language:</a:t>
            </a:r>
            <a:endParaRPr sz="2400">
              <a:solidFill>
                <a:srgbClr val="CCCCCC"/>
              </a:solidFill>
            </a:endParaRPr>
          </a:p>
          <a:p>
            <a:pPr indent="0" lvl="0" marL="0" rtl="0" algn="l">
              <a:spcBef>
                <a:spcPts val="0"/>
              </a:spcBef>
              <a:spcAft>
                <a:spcPts val="0"/>
              </a:spcAft>
              <a:buNone/>
            </a:pPr>
            <a:r>
              <a:rPr lang="en"/>
              <a:t>Class diagram: </a:t>
            </a:r>
            <a:r>
              <a:rPr lang="en">
                <a:solidFill>
                  <a:srgbClr val="CCCCCC"/>
                </a:solidFill>
              </a:rPr>
              <a:t>Tools</a:t>
            </a:r>
            <a:endParaRPr>
              <a:solidFill>
                <a:srgbClr val="CCCCCC"/>
              </a:solidFill>
            </a:endParaRPr>
          </a:p>
        </p:txBody>
      </p:sp>
      <p:sp>
        <p:nvSpPr>
          <p:cNvPr id="224" name="Google Shape;224;p38"/>
          <p:cNvSpPr txBox="1"/>
          <p:nvPr>
            <p:ph idx="1" type="body"/>
          </p:nvPr>
        </p:nvSpPr>
        <p:spPr>
          <a:xfrm>
            <a:off x="457200" y="1600200"/>
            <a:ext cx="62451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There are many commercial and open source tools that you can use to create class diagrams.</a:t>
            </a:r>
            <a:endParaRPr/>
          </a:p>
          <a:p>
            <a:pPr indent="0" lvl="0" marL="0" marR="0" rtl="0" algn="l">
              <a:lnSpc>
                <a:spcPct val="100000"/>
              </a:lnSpc>
              <a:spcBef>
                <a:spcPts val="600"/>
              </a:spcBef>
              <a:spcAft>
                <a:spcPts val="0"/>
              </a:spcAft>
              <a:buNone/>
            </a:pPr>
            <a:r>
              <a:t/>
            </a:r>
            <a:endParaRPr/>
          </a:p>
          <a:p>
            <a:pPr indent="-419100" lvl="0" marL="457200" marR="0" rtl="0" algn="l">
              <a:lnSpc>
                <a:spcPct val="100000"/>
              </a:lnSpc>
              <a:spcBef>
                <a:spcPts val="600"/>
              </a:spcBef>
              <a:spcAft>
                <a:spcPts val="0"/>
              </a:spcAft>
              <a:buSzPts val="3000"/>
              <a:buChar char="➔"/>
            </a:pPr>
            <a:r>
              <a:rPr lang="en"/>
              <a:t>Some even generate code from the diagram </a:t>
            </a:r>
            <a:r>
              <a:rPr b="1" lang="en">
                <a:solidFill>
                  <a:srgbClr val="FF0000"/>
                </a:solidFill>
              </a:rPr>
              <a:t>(forward engineering)</a:t>
            </a:r>
            <a:r>
              <a:rPr lang="en"/>
              <a:t> or generate diagrams from existing code </a:t>
            </a:r>
            <a:r>
              <a:rPr b="1" lang="en">
                <a:solidFill>
                  <a:srgbClr val="FF0000"/>
                </a:solidFill>
              </a:rPr>
              <a:t>(reverse engineering)</a:t>
            </a:r>
            <a:endParaRPr/>
          </a:p>
          <a:p>
            <a:pPr indent="0" lvl="0" marL="457200" rtl="0" algn="l">
              <a:spcBef>
                <a:spcPts val="600"/>
              </a:spcBef>
              <a:spcAft>
                <a:spcPts val="0"/>
              </a:spcAft>
              <a:buNone/>
            </a:pPr>
            <a:r>
              <a:t/>
            </a:r>
            <a:endParaRPr/>
          </a:p>
        </p:txBody>
      </p:sp>
      <p:pic>
        <p:nvPicPr>
          <p:cNvPr id="225" name="Google Shape;225;p38"/>
          <p:cNvPicPr preferRelativeResize="0"/>
          <p:nvPr/>
        </p:nvPicPr>
        <p:blipFill rotWithShape="1">
          <a:blip r:embed="rId3">
            <a:alphaModFix/>
          </a:blip>
          <a:srcRect b="11878" l="0" r="1205" t="0"/>
          <a:stretch/>
        </p:blipFill>
        <p:spPr>
          <a:xfrm>
            <a:off x="5846175" y="4596325"/>
            <a:ext cx="3297828" cy="226167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lt2"/>
                </a:solidFill>
              </a:rPr>
              <a:t>Unified Modeling Language:</a:t>
            </a:r>
            <a:endParaRPr sz="2400">
              <a:solidFill>
                <a:srgbClr val="CCCCCC"/>
              </a:solidFill>
            </a:endParaRPr>
          </a:p>
          <a:p>
            <a:pPr indent="0" lvl="0" marL="0" rtl="0" algn="l">
              <a:spcBef>
                <a:spcPts val="0"/>
              </a:spcBef>
              <a:spcAft>
                <a:spcPts val="0"/>
              </a:spcAft>
              <a:buNone/>
            </a:pPr>
            <a:r>
              <a:rPr lang="en"/>
              <a:t>Class diagram: </a:t>
            </a:r>
            <a:r>
              <a:rPr lang="en">
                <a:solidFill>
                  <a:srgbClr val="CCCCCC"/>
                </a:solidFill>
              </a:rPr>
              <a:t>Tools</a:t>
            </a:r>
            <a:endParaRPr>
              <a:solidFill>
                <a:srgbClr val="CCCCCC"/>
              </a:solidFill>
            </a:endParaRPr>
          </a:p>
        </p:txBody>
      </p:sp>
      <p:sp>
        <p:nvSpPr>
          <p:cNvPr id="231" name="Google Shape;231;p39"/>
          <p:cNvSpPr txBox="1"/>
          <p:nvPr>
            <p:ph idx="1" type="body"/>
          </p:nvPr>
        </p:nvSpPr>
        <p:spPr>
          <a:xfrm>
            <a:off x="457200" y="1600200"/>
            <a:ext cx="62451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SzPts val="3000"/>
              <a:buChar char="➔"/>
            </a:pPr>
            <a:r>
              <a:rPr lang="en"/>
              <a:t>Some useful tools are:</a:t>
            </a:r>
            <a:endParaRPr/>
          </a:p>
          <a:p>
            <a:pPr indent="-381000" lvl="1" marL="914400" marR="0" rtl="0" algn="l">
              <a:lnSpc>
                <a:spcPct val="100000"/>
              </a:lnSpc>
              <a:spcBef>
                <a:spcPts val="0"/>
              </a:spcBef>
              <a:spcAft>
                <a:spcPts val="0"/>
              </a:spcAft>
              <a:buSzPts val="2400"/>
              <a:buChar char="◆"/>
            </a:pPr>
            <a:r>
              <a:rPr lang="en"/>
              <a:t>Microsoft Visio</a:t>
            </a:r>
            <a:endParaRPr/>
          </a:p>
          <a:p>
            <a:pPr indent="-381000" lvl="1" marL="914400" marR="0" rtl="0" algn="l">
              <a:lnSpc>
                <a:spcPct val="100000"/>
              </a:lnSpc>
              <a:spcBef>
                <a:spcPts val="0"/>
              </a:spcBef>
              <a:spcAft>
                <a:spcPts val="0"/>
              </a:spcAft>
              <a:buSzPts val="2400"/>
              <a:buChar char="◆"/>
            </a:pPr>
            <a:r>
              <a:rPr lang="en"/>
              <a:t>Lucid Chart (Cloud-based solution)</a:t>
            </a:r>
            <a:endParaRPr/>
          </a:p>
          <a:p>
            <a:pPr indent="-381000" lvl="1" marL="914400" marR="0" rtl="0" algn="l">
              <a:lnSpc>
                <a:spcPct val="100000"/>
              </a:lnSpc>
              <a:spcBef>
                <a:spcPts val="0"/>
              </a:spcBef>
              <a:spcAft>
                <a:spcPts val="0"/>
              </a:spcAft>
              <a:buSzPts val="2400"/>
              <a:buChar char="◆"/>
            </a:pPr>
            <a:r>
              <a:rPr lang="en"/>
              <a:t>IBM Rational Software Architect</a:t>
            </a:r>
            <a:endParaRPr/>
          </a:p>
          <a:p>
            <a:pPr indent="-381000" lvl="1" marL="914400" marR="0" rtl="0" algn="l">
              <a:lnSpc>
                <a:spcPct val="100000"/>
              </a:lnSpc>
              <a:spcBef>
                <a:spcPts val="0"/>
              </a:spcBef>
              <a:spcAft>
                <a:spcPts val="0"/>
              </a:spcAft>
              <a:buSzPts val="2400"/>
              <a:buChar char="◆"/>
            </a:pPr>
            <a:r>
              <a:rPr lang="en"/>
              <a:t>Eclipse plugins</a:t>
            </a:r>
            <a:endParaRPr/>
          </a:p>
          <a:p>
            <a:pPr indent="-381000" lvl="1" marL="914400" marR="0" rtl="0" algn="l">
              <a:lnSpc>
                <a:spcPct val="100000"/>
              </a:lnSpc>
              <a:spcBef>
                <a:spcPts val="0"/>
              </a:spcBef>
              <a:spcAft>
                <a:spcPts val="0"/>
              </a:spcAft>
              <a:buSzPts val="2400"/>
              <a:buChar char="◆"/>
            </a:pPr>
            <a:r>
              <a:rPr lang="en"/>
              <a:t>DIA</a:t>
            </a:r>
            <a:endParaRPr/>
          </a:p>
          <a:p>
            <a:pPr indent="0" lvl="0" marL="457200" rtl="0" algn="l">
              <a:spcBef>
                <a:spcPts val="600"/>
              </a:spcBef>
              <a:spcAft>
                <a:spcPts val="0"/>
              </a:spcAft>
              <a:buNone/>
            </a:pPr>
            <a:r>
              <a:t/>
            </a:r>
            <a:endParaRPr/>
          </a:p>
        </p:txBody>
      </p:sp>
      <p:pic>
        <p:nvPicPr>
          <p:cNvPr id="232" name="Google Shape;232;p39"/>
          <p:cNvPicPr preferRelativeResize="0"/>
          <p:nvPr/>
        </p:nvPicPr>
        <p:blipFill rotWithShape="1">
          <a:blip r:embed="rId3">
            <a:alphaModFix/>
          </a:blip>
          <a:srcRect b="11878" l="0" r="1205" t="0"/>
          <a:stretch/>
        </p:blipFill>
        <p:spPr>
          <a:xfrm>
            <a:off x="5846175" y="4596325"/>
            <a:ext cx="3297828" cy="226167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40"/>
          <p:cNvPicPr preferRelativeResize="0"/>
          <p:nvPr/>
        </p:nvPicPr>
        <p:blipFill rotWithShape="1">
          <a:blip r:embed="rId3">
            <a:alphaModFix/>
          </a:blip>
          <a:srcRect b="0" l="26734" r="0" t="0"/>
          <a:stretch/>
        </p:blipFill>
        <p:spPr>
          <a:xfrm>
            <a:off x="0" y="2118800"/>
            <a:ext cx="4629650" cy="4739199"/>
          </a:xfrm>
          <a:prstGeom prst="rect">
            <a:avLst/>
          </a:prstGeom>
          <a:noFill/>
          <a:ln>
            <a:noFill/>
          </a:ln>
        </p:spPr>
      </p:pic>
      <p:sp>
        <p:nvSpPr>
          <p:cNvPr id="238" name="Google Shape;238;p40"/>
          <p:cNvSpPr txBox="1"/>
          <p:nvPr>
            <p:ph type="ctrTitle"/>
          </p:nvPr>
        </p:nvSpPr>
        <p:spPr>
          <a:xfrm>
            <a:off x="1824775" y="2796925"/>
            <a:ext cx="6633300" cy="1546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Object-Oriented Design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Let’s pause for a moment...</a:t>
            </a:r>
            <a:endParaRPr/>
          </a:p>
        </p:txBody>
      </p:sp>
      <p:sp>
        <p:nvSpPr>
          <p:cNvPr id="244" name="Google Shape;244;p41"/>
          <p:cNvSpPr txBox="1"/>
          <p:nvPr>
            <p:ph idx="1" type="body"/>
          </p:nvPr>
        </p:nvSpPr>
        <p:spPr>
          <a:xfrm>
            <a:off x="457200" y="1600200"/>
            <a:ext cx="65997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Like most things in life, there is more than one way of doing things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Solving one problem may have many different solutions</a:t>
            </a:r>
            <a:endParaRPr/>
          </a:p>
        </p:txBody>
      </p:sp>
      <p:pic>
        <p:nvPicPr>
          <p:cNvPr id="245" name="Google Shape;245;p41"/>
          <p:cNvPicPr preferRelativeResize="0"/>
          <p:nvPr/>
        </p:nvPicPr>
        <p:blipFill rotWithShape="1">
          <a:blip r:embed="rId3">
            <a:alphaModFix/>
          </a:blip>
          <a:srcRect b="0" l="24806" r="25600" t="0"/>
          <a:stretch/>
        </p:blipFill>
        <p:spPr>
          <a:xfrm>
            <a:off x="6339100" y="3087400"/>
            <a:ext cx="2804901" cy="37706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Let’s pause for a moment...</a:t>
            </a:r>
            <a:endParaRPr/>
          </a:p>
        </p:txBody>
      </p:sp>
      <p:sp>
        <p:nvSpPr>
          <p:cNvPr id="251" name="Google Shape;251;p42"/>
          <p:cNvSpPr txBox="1"/>
          <p:nvPr>
            <p:ph idx="1" type="body"/>
          </p:nvPr>
        </p:nvSpPr>
        <p:spPr>
          <a:xfrm>
            <a:off x="457200" y="1600200"/>
            <a:ext cx="58818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What is a </a:t>
            </a:r>
            <a:r>
              <a:rPr b="1" lang="en">
                <a:solidFill>
                  <a:srgbClr val="FF0000"/>
                </a:solidFill>
              </a:rPr>
              <a:t>good </a:t>
            </a:r>
            <a:r>
              <a:rPr lang="en"/>
              <a:t>design of a solution?</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Now, in terms of software, what is a </a:t>
            </a:r>
            <a:r>
              <a:rPr b="1" lang="en">
                <a:solidFill>
                  <a:srgbClr val="FF0000"/>
                </a:solidFill>
              </a:rPr>
              <a:t>good </a:t>
            </a:r>
            <a:r>
              <a:rPr lang="en"/>
              <a:t>design?</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It depends of the “eye of the beholder!”</a:t>
            </a:r>
            <a:endParaRPr/>
          </a:p>
        </p:txBody>
      </p:sp>
      <p:pic>
        <p:nvPicPr>
          <p:cNvPr id="252" name="Google Shape;252;p42"/>
          <p:cNvPicPr preferRelativeResize="0"/>
          <p:nvPr/>
        </p:nvPicPr>
        <p:blipFill rotWithShape="1">
          <a:blip r:embed="rId3">
            <a:alphaModFix/>
          </a:blip>
          <a:srcRect b="0" l="24806" r="25600" t="0"/>
          <a:stretch/>
        </p:blipFill>
        <p:spPr>
          <a:xfrm>
            <a:off x="6339100" y="3087400"/>
            <a:ext cx="2804901" cy="37706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Let’s pause for a moment...</a:t>
            </a:r>
            <a:endParaRPr/>
          </a:p>
        </p:txBody>
      </p:sp>
      <p:sp>
        <p:nvSpPr>
          <p:cNvPr id="258" name="Google Shape;258;p43"/>
          <p:cNvSpPr txBox="1"/>
          <p:nvPr>
            <p:ph idx="1" type="body"/>
          </p:nvPr>
        </p:nvSpPr>
        <p:spPr>
          <a:xfrm>
            <a:off x="457200" y="1600200"/>
            <a:ext cx="58818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Although there is some level of subjectivity in the term “good”, there are some principles of what is good</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So now the question is: how can I achieve a good design in OOP?</a:t>
            </a:r>
            <a:endParaRPr/>
          </a:p>
        </p:txBody>
      </p:sp>
      <p:pic>
        <p:nvPicPr>
          <p:cNvPr id="259" name="Google Shape;259;p43"/>
          <p:cNvPicPr preferRelativeResize="0"/>
          <p:nvPr/>
        </p:nvPicPr>
        <p:blipFill rotWithShape="1">
          <a:blip r:embed="rId3">
            <a:alphaModFix/>
          </a:blip>
          <a:srcRect b="0" l="24806" r="25600" t="0"/>
          <a:stretch/>
        </p:blipFill>
        <p:spPr>
          <a:xfrm>
            <a:off x="6339100" y="3087400"/>
            <a:ext cx="2804901" cy="37706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Object-oriented design</a:t>
            </a:r>
            <a:endParaRPr/>
          </a:p>
        </p:txBody>
      </p:sp>
      <p:sp>
        <p:nvSpPr>
          <p:cNvPr id="265" name="Google Shape;265;p44"/>
          <p:cNvSpPr txBox="1"/>
          <p:nvPr>
            <p:ph idx="1" type="body"/>
          </p:nvPr>
        </p:nvSpPr>
        <p:spPr>
          <a:xfrm>
            <a:off x="457200" y="1600200"/>
            <a:ext cx="58818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Object-oriented design is a process that can help you create “good” designs for OOP</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It also involves a set of principles that can give you a </a:t>
            </a:r>
            <a:r>
              <a:rPr b="1" lang="en">
                <a:solidFill>
                  <a:srgbClr val="FF0000"/>
                </a:solidFill>
              </a:rPr>
              <a:t>sense </a:t>
            </a:r>
            <a:r>
              <a:rPr lang="en"/>
              <a:t>of correctness in your work</a:t>
            </a:r>
            <a:endParaRPr/>
          </a:p>
        </p:txBody>
      </p:sp>
      <p:pic>
        <p:nvPicPr>
          <p:cNvPr id="266" name="Google Shape;266;p44"/>
          <p:cNvPicPr preferRelativeResize="0"/>
          <p:nvPr/>
        </p:nvPicPr>
        <p:blipFill rotWithShape="1">
          <a:blip r:embed="rId3">
            <a:alphaModFix/>
          </a:blip>
          <a:srcRect b="23330" l="13844" r="45255" t="0"/>
          <a:stretch/>
        </p:blipFill>
        <p:spPr>
          <a:xfrm>
            <a:off x="6339000" y="1600200"/>
            <a:ext cx="2805000" cy="52578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Object-oriented design</a:t>
            </a:r>
            <a:endParaRPr/>
          </a:p>
        </p:txBody>
      </p:sp>
      <p:sp>
        <p:nvSpPr>
          <p:cNvPr id="272" name="Google Shape;272;p45"/>
          <p:cNvSpPr txBox="1"/>
          <p:nvPr>
            <p:ph idx="1" type="body"/>
          </p:nvPr>
        </p:nvSpPr>
        <p:spPr>
          <a:xfrm>
            <a:off x="457200" y="1600200"/>
            <a:ext cx="58818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This OOD process will start after the project has received “green light”</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You will learn more about development projects and project management in time…</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For now OOD will be enough</a:t>
            </a:r>
            <a:endParaRPr/>
          </a:p>
        </p:txBody>
      </p:sp>
      <p:pic>
        <p:nvPicPr>
          <p:cNvPr id="273" name="Google Shape;273;p45"/>
          <p:cNvPicPr preferRelativeResize="0"/>
          <p:nvPr/>
        </p:nvPicPr>
        <p:blipFill rotWithShape="1">
          <a:blip r:embed="rId3">
            <a:alphaModFix/>
          </a:blip>
          <a:srcRect b="23330" l="13844" r="45255" t="0"/>
          <a:stretch/>
        </p:blipFill>
        <p:spPr>
          <a:xfrm>
            <a:off x="6339000" y="1600200"/>
            <a:ext cx="2805000" cy="52578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Object-oriented design</a:t>
            </a:r>
            <a:endParaRPr/>
          </a:p>
        </p:txBody>
      </p:sp>
      <p:sp>
        <p:nvSpPr>
          <p:cNvPr id="279" name="Google Shape;279;p46"/>
          <p:cNvSpPr txBox="1"/>
          <p:nvPr>
            <p:ph idx="1" type="body"/>
          </p:nvPr>
        </p:nvSpPr>
        <p:spPr>
          <a:xfrm>
            <a:off x="457200" y="1600200"/>
            <a:ext cx="58818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OK...let’s assume you have a problem you need to solve using OOP...how do you tackle it? Where do you start?</a:t>
            </a:r>
            <a:endParaRPr/>
          </a:p>
        </p:txBody>
      </p:sp>
      <p:pic>
        <p:nvPicPr>
          <p:cNvPr id="280" name="Google Shape;280;p46"/>
          <p:cNvPicPr preferRelativeResize="0"/>
          <p:nvPr/>
        </p:nvPicPr>
        <p:blipFill rotWithShape="1">
          <a:blip r:embed="rId3">
            <a:alphaModFix/>
          </a:blip>
          <a:srcRect b="23330" l="13844" r="45255" t="0"/>
          <a:stretch/>
        </p:blipFill>
        <p:spPr>
          <a:xfrm>
            <a:off x="6339000" y="1600200"/>
            <a:ext cx="2805000" cy="52578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pic>
        <p:nvPicPr>
          <p:cNvPr descr="thinking_man.gif" id="55" name="Google Shape;55;p11"/>
          <p:cNvPicPr preferRelativeResize="0"/>
          <p:nvPr/>
        </p:nvPicPr>
        <p:blipFill>
          <a:blip r:embed="rId3">
            <a:alphaModFix/>
          </a:blip>
          <a:stretch>
            <a:fillRect/>
          </a:stretch>
        </p:blipFill>
        <p:spPr>
          <a:xfrm flipH="1">
            <a:off x="6284150" y="3297775"/>
            <a:ext cx="2859850" cy="3560225"/>
          </a:xfrm>
          <a:prstGeom prst="rect">
            <a:avLst/>
          </a:prstGeom>
          <a:noFill/>
          <a:ln>
            <a:noFill/>
          </a:ln>
        </p:spPr>
      </p:pic>
      <p:sp>
        <p:nvSpPr>
          <p:cNvPr id="56" name="Google Shape;56;p1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Let’s be honest...</a:t>
            </a:r>
            <a:endParaRPr/>
          </a:p>
        </p:txBody>
      </p:sp>
      <p:sp>
        <p:nvSpPr>
          <p:cNvPr id="57" name="Google Shape;57;p11"/>
          <p:cNvSpPr txBox="1"/>
          <p:nvPr>
            <p:ph idx="1" type="body"/>
          </p:nvPr>
        </p:nvSpPr>
        <p:spPr>
          <a:xfrm>
            <a:off x="457200" y="1600200"/>
            <a:ext cx="64101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Most people goes direct to code!</a:t>
            </a:r>
            <a:endParaRPr/>
          </a:p>
          <a:p>
            <a:pPr indent="-381000" lvl="1" marL="914400" marR="0" rtl="0" algn="l">
              <a:lnSpc>
                <a:spcPct val="100000"/>
              </a:lnSpc>
              <a:spcBef>
                <a:spcPts val="0"/>
              </a:spcBef>
              <a:spcAft>
                <a:spcPts val="0"/>
              </a:spcAft>
              <a:buSzPts val="2400"/>
              <a:buChar char="◆"/>
            </a:pPr>
            <a:r>
              <a:rPr lang="en"/>
              <a:t>Too much design and thinking is for cowards! - they say</a:t>
            </a:r>
            <a:endParaRPr/>
          </a:p>
          <a:p>
            <a:pPr indent="-381000" lvl="1" marL="914400" marR="0" rtl="0" algn="l">
              <a:lnSpc>
                <a:spcPct val="100000"/>
              </a:lnSpc>
              <a:spcBef>
                <a:spcPts val="0"/>
              </a:spcBef>
              <a:spcAft>
                <a:spcPts val="0"/>
              </a:spcAft>
              <a:buSzPts val="2400"/>
              <a:buChar char="◆"/>
            </a:pPr>
            <a:r>
              <a:rPr lang="en"/>
              <a:t>Kids code apps in their bedrooms!</a:t>
            </a:r>
            <a:endParaRPr/>
          </a:p>
          <a:p>
            <a:pPr indent="0" lvl="0" marL="457200" marR="0" rtl="0" algn="l">
              <a:lnSpc>
                <a:spcPct val="100000"/>
              </a:lnSpc>
              <a:spcBef>
                <a:spcPts val="600"/>
              </a:spcBef>
              <a:spcAft>
                <a:spcPts val="0"/>
              </a:spcAft>
              <a:buNone/>
            </a:pPr>
            <a:r>
              <a:t/>
            </a:r>
            <a:endParaRPr/>
          </a:p>
          <a:p>
            <a:pPr indent="-419100" lvl="0" marL="457200" marR="0" rtl="0" algn="l">
              <a:lnSpc>
                <a:spcPct val="100000"/>
              </a:lnSpc>
              <a:spcBef>
                <a:spcPts val="600"/>
              </a:spcBef>
              <a:spcAft>
                <a:spcPts val="0"/>
              </a:spcAft>
              <a:buSzPts val="3000"/>
              <a:buChar char="➔"/>
            </a:pPr>
            <a:r>
              <a:rPr lang="en"/>
              <a:t>Do you see any risk in this approach?</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Object-oriented design</a:t>
            </a:r>
            <a:endParaRPr sz="2400"/>
          </a:p>
          <a:p>
            <a:pPr indent="0" lvl="0" marL="0" rtl="0" algn="l">
              <a:spcBef>
                <a:spcPts val="0"/>
              </a:spcBef>
              <a:spcAft>
                <a:spcPts val="0"/>
              </a:spcAft>
              <a:buNone/>
            </a:pPr>
            <a:r>
              <a:rPr lang="en">
                <a:solidFill>
                  <a:srgbClr val="999999"/>
                </a:solidFill>
              </a:rPr>
              <a:t>Conceptual modeling</a:t>
            </a:r>
            <a:endParaRPr>
              <a:solidFill>
                <a:srgbClr val="999999"/>
              </a:solidFill>
            </a:endParaRPr>
          </a:p>
        </p:txBody>
      </p:sp>
      <p:sp>
        <p:nvSpPr>
          <p:cNvPr id="286" name="Google Shape;286;p47"/>
          <p:cNvSpPr txBox="1"/>
          <p:nvPr>
            <p:ph idx="1" type="body"/>
          </p:nvPr>
        </p:nvSpPr>
        <p:spPr>
          <a:xfrm>
            <a:off x="457200" y="1600200"/>
            <a:ext cx="80787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Start by understanding the domain of the problem and create a conceptual model</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This conceptual model can be done however you feel better, it doesn’t have to be elaborated</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Make sure you understand!!</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Object-oriented design</a:t>
            </a:r>
            <a:endParaRPr sz="2400"/>
          </a:p>
          <a:p>
            <a:pPr indent="0" lvl="0" marL="0" rtl="0" algn="l">
              <a:spcBef>
                <a:spcPts val="0"/>
              </a:spcBef>
              <a:spcAft>
                <a:spcPts val="0"/>
              </a:spcAft>
              <a:buNone/>
            </a:pPr>
            <a:r>
              <a:rPr lang="en">
                <a:solidFill>
                  <a:srgbClr val="999999"/>
                </a:solidFill>
              </a:rPr>
              <a:t>Conceptual modeling</a:t>
            </a:r>
            <a:endParaRPr>
              <a:solidFill>
                <a:srgbClr val="999999"/>
              </a:solidFill>
            </a:endParaRPr>
          </a:p>
        </p:txBody>
      </p:sp>
      <p:pic>
        <p:nvPicPr>
          <p:cNvPr id="292" name="Google Shape;292;p48"/>
          <p:cNvPicPr preferRelativeResize="0"/>
          <p:nvPr/>
        </p:nvPicPr>
        <p:blipFill>
          <a:blip r:embed="rId3">
            <a:alphaModFix/>
          </a:blip>
          <a:stretch>
            <a:fillRect/>
          </a:stretch>
        </p:blipFill>
        <p:spPr>
          <a:xfrm>
            <a:off x="966300" y="1503125"/>
            <a:ext cx="7552150" cy="505577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Object-oriented design</a:t>
            </a:r>
            <a:endParaRPr sz="2400"/>
          </a:p>
          <a:p>
            <a:pPr indent="0" lvl="0" marL="0" rtl="0" algn="l">
              <a:spcBef>
                <a:spcPts val="0"/>
              </a:spcBef>
              <a:spcAft>
                <a:spcPts val="0"/>
              </a:spcAft>
              <a:buNone/>
            </a:pPr>
            <a:r>
              <a:rPr lang="en">
                <a:solidFill>
                  <a:srgbClr val="999999"/>
                </a:solidFill>
              </a:rPr>
              <a:t>Conceptual modeling</a:t>
            </a:r>
            <a:endParaRPr>
              <a:solidFill>
                <a:srgbClr val="999999"/>
              </a:solidFill>
            </a:endParaRPr>
          </a:p>
        </p:txBody>
      </p:sp>
      <p:sp>
        <p:nvSpPr>
          <p:cNvPr id="298" name="Google Shape;298;p49"/>
          <p:cNvSpPr txBox="1"/>
          <p:nvPr>
            <p:ph idx="1" type="body"/>
          </p:nvPr>
        </p:nvSpPr>
        <p:spPr>
          <a:xfrm>
            <a:off x="457200" y="1600200"/>
            <a:ext cx="79488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You want to gain insights of how the current problem fits in the bigger picture</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So an overall diagram will do the trick...</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Object-oriented design</a:t>
            </a:r>
            <a:endParaRPr sz="2400"/>
          </a:p>
          <a:p>
            <a:pPr indent="0" lvl="0" marL="0" rtl="0" algn="l">
              <a:spcBef>
                <a:spcPts val="0"/>
              </a:spcBef>
              <a:spcAft>
                <a:spcPts val="0"/>
              </a:spcAft>
              <a:buNone/>
            </a:pPr>
            <a:r>
              <a:rPr lang="en">
                <a:solidFill>
                  <a:srgbClr val="999999"/>
                </a:solidFill>
              </a:rPr>
              <a:t>Analysis phase</a:t>
            </a:r>
            <a:endParaRPr>
              <a:solidFill>
                <a:srgbClr val="999999"/>
              </a:solidFill>
            </a:endParaRPr>
          </a:p>
        </p:txBody>
      </p:sp>
      <p:sp>
        <p:nvSpPr>
          <p:cNvPr id="304" name="Google Shape;304;p50"/>
          <p:cNvSpPr txBox="1"/>
          <p:nvPr>
            <p:ph idx="1" type="body"/>
          </p:nvPr>
        </p:nvSpPr>
        <p:spPr>
          <a:xfrm>
            <a:off x="457200" y="1600200"/>
            <a:ext cx="79488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In this phase you need to do a deeper research to understand what you need to do</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Most of the time is not clear of what he/she wants…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You can use </a:t>
            </a:r>
            <a:r>
              <a:rPr b="1" lang="en">
                <a:solidFill>
                  <a:srgbClr val="FF0000"/>
                </a:solidFill>
              </a:rPr>
              <a:t>user stories</a:t>
            </a:r>
            <a:endParaRPr b="1">
              <a:solidFill>
                <a:srgbClr val="FF0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Object-oriented design</a:t>
            </a:r>
            <a:endParaRPr sz="2400"/>
          </a:p>
          <a:p>
            <a:pPr indent="0" lvl="0" marL="0" rtl="0" algn="l">
              <a:spcBef>
                <a:spcPts val="0"/>
              </a:spcBef>
              <a:spcAft>
                <a:spcPts val="0"/>
              </a:spcAft>
              <a:buNone/>
            </a:pPr>
            <a:r>
              <a:rPr lang="en">
                <a:solidFill>
                  <a:srgbClr val="999999"/>
                </a:solidFill>
              </a:rPr>
              <a:t>Analysis phase</a:t>
            </a:r>
            <a:endParaRPr>
              <a:solidFill>
                <a:srgbClr val="999999"/>
              </a:solidFill>
            </a:endParaRPr>
          </a:p>
        </p:txBody>
      </p:sp>
      <p:sp>
        <p:nvSpPr>
          <p:cNvPr id="310" name="Google Shape;310;p51"/>
          <p:cNvSpPr txBox="1"/>
          <p:nvPr>
            <p:ph idx="1" type="body"/>
          </p:nvPr>
        </p:nvSpPr>
        <p:spPr>
          <a:xfrm>
            <a:off x="457200" y="1600200"/>
            <a:ext cx="79488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User stories are a simple way to collect </a:t>
            </a:r>
            <a:r>
              <a:rPr b="1" lang="en">
                <a:solidFill>
                  <a:srgbClr val="FF0000"/>
                </a:solidFill>
              </a:rPr>
              <a:t>requirements</a:t>
            </a:r>
            <a:r>
              <a:rPr lang="en"/>
              <a:t>. For example:</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311" name="Google Shape;311;p51"/>
          <p:cNvSpPr txBox="1"/>
          <p:nvPr/>
        </p:nvSpPr>
        <p:spPr>
          <a:xfrm>
            <a:off x="1046425" y="4606875"/>
            <a:ext cx="7126200" cy="13404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2"/>
                </a:solidFill>
                <a:latin typeface="Roboto"/>
                <a:ea typeface="Roboto"/>
                <a:cs typeface="Roboto"/>
                <a:sym typeface="Roboto"/>
              </a:rPr>
              <a:t>As an </a:t>
            </a:r>
            <a:r>
              <a:rPr b="1" lang="en" sz="2400">
                <a:solidFill>
                  <a:schemeClr val="dk2"/>
                </a:solidFill>
                <a:latin typeface="Roboto"/>
                <a:ea typeface="Roboto"/>
                <a:cs typeface="Roboto"/>
                <a:sym typeface="Roboto"/>
              </a:rPr>
              <a:t>administrator</a:t>
            </a:r>
            <a:r>
              <a:rPr lang="en" sz="2400">
                <a:solidFill>
                  <a:schemeClr val="dk2"/>
                </a:solidFill>
                <a:latin typeface="Roboto"/>
                <a:ea typeface="Roboto"/>
                <a:cs typeface="Roboto"/>
                <a:sym typeface="Roboto"/>
              </a:rPr>
              <a:t>, I want to</a:t>
            </a:r>
            <a:r>
              <a:rPr b="1" lang="en" sz="2400">
                <a:solidFill>
                  <a:schemeClr val="dk2"/>
                </a:solidFill>
                <a:latin typeface="Roboto"/>
                <a:ea typeface="Roboto"/>
                <a:cs typeface="Roboto"/>
                <a:sym typeface="Roboto"/>
              </a:rPr>
              <a:t>approve photos before they are posted</a:t>
            </a:r>
            <a:r>
              <a:rPr lang="en" sz="2400">
                <a:solidFill>
                  <a:schemeClr val="dk2"/>
                </a:solidFill>
                <a:latin typeface="Roboto"/>
                <a:ea typeface="Roboto"/>
                <a:cs typeface="Roboto"/>
                <a:sym typeface="Roboto"/>
              </a:rPr>
              <a:t> so that </a:t>
            </a:r>
            <a:r>
              <a:rPr b="1" lang="en" sz="2400">
                <a:solidFill>
                  <a:schemeClr val="dk2"/>
                </a:solidFill>
                <a:latin typeface="Roboto"/>
                <a:ea typeface="Roboto"/>
                <a:cs typeface="Roboto"/>
                <a:sym typeface="Roboto"/>
              </a:rPr>
              <a:t>I can make sure they are appropriate.</a:t>
            </a:r>
            <a:endParaRPr sz="2400">
              <a:latin typeface="Roboto"/>
              <a:ea typeface="Roboto"/>
              <a:cs typeface="Roboto"/>
              <a:sym typeface="Roboto"/>
            </a:endParaRPr>
          </a:p>
        </p:txBody>
      </p:sp>
      <p:sp>
        <p:nvSpPr>
          <p:cNvPr id="312" name="Google Shape;312;p51"/>
          <p:cNvSpPr txBox="1"/>
          <p:nvPr/>
        </p:nvSpPr>
        <p:spPr>
          <a:xfrm>
            <a:off x="1046425" y="3011200"/>
            <a:ext cx="7126200" cy="13404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Roboto"/>
                <a:ea typeface="Roboto"/>
                <a:cs typeface="Roboto"/>
                <a:sym typeface="Roboto"/>
              </a:rPr>
              <a:t>As a user, I want to upload photos so that I can share photos with others.</a:t>
            </a:r>
            <a:endParaRPr sz="2400">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2"/>
          <p:cNvSpPr txBox="1"/>
          <p:nvPr>
            <p:ph idx="1" type="body"/>
          </p:nvPr>
        </p:nvSpPr>
        <p:spPr>
          <a:xfrm>
            <a:off x="457200" y="1600200"/>
            <a:ext cx="79488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Another useful tool to help you understanding the problem is creating prototypes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A </a:t>
            </a:r>
            <a:r>
              <a:rPr b="1" lang="en">
                <a:solidFill>
                  <a:srgbClr val="FF0000"/>
                </a:solidFill>
              </a:rPr>
              <a:t>prototype </a:t>
            </a:r>
            <a:r>
              <a:rPr lang="en"/>
              <a:t>is a very basic version of the system or solution you want to build. The main objective is show users how the final solution might look</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318" name="Google Shape;318;p5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Object-oriented design</a:t>
            </a:r>
            <a:endParaRPr sz="2400"/>
          </a:p>
          <a:p>
            <a:pPr indent="0" lvl="0" marL="0" rtl="0" algn="l">
              <a:spcBef>
                <a:spcPts val="0"/>
              </a:spcBef>
              <a:spcAft>
                <a:spcPts val="0"/>
              </a:spcAft>
              <a:buNone/>
            </a:pPr>
            <a:r>
              <a:rPr lang="en">
                <a:solidFill>
                  <a:srgbClr val="999999"/>
                </a:solidFill>
              </a:rPr>
              <a:t>Analysis phase</a:t>
            </a:r>
            <a:endParaRPr>
              <a:solidFill>
                <a:srgbClr val="999999"/>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3"/>
          <p:cNvSpPr txBox="1"/>
          <p:nvPr>
            <p:ph idx="1" type="body"/>
          </p:nvPr>
        </p:nvSpPr>
        <p:spPr>
          <a:xfrm>
            <a:off x="457200" y="1600200"/>
            <a:ext cx="79488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Is the final step of the OOD process. With the data you have recovered before, you can now begin creating your design</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The output of this phase is the class diagram</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This phase can be done in steps</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324" name="Google Shape;324;p5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Object-oriented design</a:t>
            </a:r>
            <a:endParaRPr sz="2400"/>
          </a:p>
          <a:p>
            <a:pPr indent="0" lvl="0" marL="0" rtl="0" algn="l">
              <a:spcBef>
                <a:spcPts val="0"/>
              </a:spcBef>
              <a:spcAft>
                <a:spcPts val="0"/>
              </a:spcAft>
              <a:buNone/>
            </a:pPr>
            <a:r>
              <a:rPr lang="en">
                <a:solidFill>
                  <a:srgbClr val="999999"/>
                </a:solidFill>
              </a:rPr>
              <a:t>Design phase</a:t>
            </a:r>
            <a:endParaRPr>
              <a:solidFill>
                <a:srgbClr val="999999"/>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4"/>
          <p:cNvSpPr txBox="1"/>
          <p:nvPr>
            <p:ph idx="1" type="body"/>
          </p:nvPr>
        </p:nvSpPr>
        <p:spPr>
          <a:xfrm>
            <a:off x="457200" y="1600200"/>
            <a:ext cx="79488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Clr>
                <a:srgbClr val="FF0000"/>
              </a:buClr>
              <a:buSzPts val="3000"/>
              <a:buChar char="➔"/>
            </a:pPr>
            <a:r>
              <a:rPr b="1" lang="en">
                <a:solidFill>
                  <a:srgbClr val="FF0000"/>
                </a:solidFill>
              </a:rPr>
              <a:t>Step #1: Identify classes</a:t>
            </a:r>
            <a:endParaRPr b="1">
              <a:solidFill>
                <a:srgbClr val="FF0000"/>
              </a:solidFill>
            </a:endParaRPr>
          </a:p>
          <a:p>
            <a:pPr indent="0" lvl="0" marL="457200" rtl="0" algn="l">
              <a:spcBef>
                <a:spcPts val="600"/>
              </a:spcBef>
              <a:spcAft>
                <a:spcPts val="0"/>
              </a:spcAft>
              <a:buNone/>
            </a:pPr>
            <a:r>
              <a:rPr lang="en" sz="2700"/>
              <a:t>Pay special attention on the substantives in the user stories</a:t>
            </a:r>
            <a:endParaRPr sz="2700"/>
          </a:p>
          <a:p>
            <a:pPr indent="0" lvl="0" marL="457200" rtl="0" algn="l">
              <a:spcBef>
                <a:spcPts val="600"/>
              </a:spcBef>
              <a:spcAft>
                <a:spcPts val="0"/>
              </a:spcAft>
              <a:buNone/>
            </a:pPr>
            <a:r>
              <a:t/>
            </a:r>
            <a:endParaRPr sz="2700"/>
          </a:p>
          <a:p>
            <a:pPr indent="0" lvl="0" marL="457200" rtl="0" algn="l">
              <a:spcBef>
                <a:spcPts val="600"/>
              </a:spcBef>
              <a:spcAft>
                <a:spcPts val="0"/>
              </a:spcAft>
              <a:buNone/>
            </a:pPr>
            <a:r>
              <a:rPr lang="en" sz="2700"/>
              <a:t>Never try to find all classes at once or think that everything will be do at first attempt</a:t>
            </a:r>
            <a:endParaRPr sz="2700"/>
          </a:p>
          <a:p>
            <a:pPr indent="0" lvl="0" marL="457200" rtl="0" algn="l">
              <a:spcBef>
                <a:spcPts val="600"/>
              </a:spcBef>
              <a:spcAft>
                <a:spcPts val="0"/>
              </a:spcAft>
              <a:buNone/>
            </a:pPr>
            <a:r>
              <a:t/>
            </a:r>
            <a:endParaRPr sz="2700"/>
          </a:p>
          <a:p>
            <a:pPr indent="0" lvl="0" marL="457200" rtl="0" algn="l">
              <a:spcBef>
                <a:spcPts val="600"/>
              </a:spcBef>
              <a:spcAft>
                <a:spcPts val="0"/>
              </a:spcAft>
              <a:buNone/>
            </a:pPr>
            <a:r>
              <a:rPr lang="en" sz="2700"/>
              <a:t>In software things tend to evolve iteratively</a:t>
            </a:r>
            <a:endParaRPr sz="2700"/>
          </a:p>
          <a:p>
            <a:pPr indent="0" lvl="0" marL="45720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330" name="Google Shape;330;p5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Object-oriented design</a:t>
            </a:r>
            <a:endParaRPr sz="2400"/>
          </a:p>
          <a:p>
            <a:pPr indent="0" lvl="0" marL="0" rtl="0" algn="l">
              <a:spcBef>
                <a:spcPts val="0"/>
              </a:spcBef>
              <a:spcAft>
                <a:spcPts val="0"/>
              </a:spcAft>
              <a:buNone/>
            </a:pPr>
            <a:r>
              <a:rPr lang="en">
                <a:solidFill>
                  <a:srgbClr val="999999"/>
                </a:solidFill>
              </a:rPr>
              <a:t>Design phase</a:t>
            </a:r>
            <a:endParaRPr>
              <a:solidFill>
                <a:srgbClr val="999999"/>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5"/>
          <p:cNvSpPr txBox="1"/>
          <p:nvPr>
            <p:ph idx="1" type="body"/>
          </p:nvPr>
        </p:nvSpPr>
        <p:spPr>
          <a:xfrm>
            <a:off x="457200" y="1600200"/>
            <a:ext cx="79488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Clr>
                <a:srgbClr val="FF0000"/>
              </a:buClr>
              <a:buSzPts val="3000"/>
              <a:buChar char="➔"/>
            </a:pPr>
            <a:r>
              <a:rPr b="1" lang="en">
                <a:solidFill>
                  <a:srgbClr val="FF0000"/>
                </a:solidFill>
              </a:rPr>
              <a:t>Step #1: Identify classes</a:t>
            </a:r>
            <a:endParaRPr b="1">
              <a:solidFill>
                <a:srgbClr val="FF0000"/>
              </a:solidFill>
            </a:endParaRPr>
          </a:p>
          <a:p>
            <a:pPr indent="0" lvl="0" marL="457200" rtl="0" algn="l">
              <a:spcBef>
                <a:spcPts val="600"/>
              </a:spcBef>
              <a:spcAft>
                <a:spcPts val="0"/>
              </a:spcAft>
              <a:buNone/>
            </a:pPr>
            <a:r>
              <a:rPr lang="en" sz="2700"/>
              <a:t>You may even identify candidate classes that will be remove later…</a:t>
            </a:r>
            <a:endParaRPr sz="2700"/>
          </a:p>
          <a:p>
            <a:pPr indent="0" lvl="0" marL="457200" rtl="0" algn="l">
              <a:spcBef>
                <a:spcPts val="600"/>
              </a:spcBef>
              <a:spcAft>
                <a:spcPts val="0"/>
              </a:spcAft>
              <a:buNone/>
            </a:pPr>
            <a:r>
              <a:t/>
            </a:r>
            <a:endParaRPr sz="2700"/>
          </a:p>
          <a:p>
            <a:pPr indent="0" lvl="0" marL="457200" rtl="0" algn="l">
              <a:spcBef>
                <a:spcPts val="600"/>
              </a:spcBef>
              <a:spcAft>
                <a:spcPts val="0"/>
              </a:spcAft>
              <a:buNone/>
            </a:pPr>
            <a:r>
              <a:rPr lang="en" sz="2700"/>
              <a:t>The final solution can look totally different from the first sketches</a:t>
            </a:r>
            <a:endParaRPr sz="2700"/>
          </a:p>
          <a:p>
            <a:pPr indent="0" lvl="0" marL="457200" rtl="0" algn="l">
              <a:spcBef>
                <a:spcPts val="600"/>
              </a:spcBef>
              <a:spcAft>
                <a:spcPts val="0"/>
              </a:spcAft>
              <a:buNone/>
            </a:pPr>
            <a:r>
              <a:t/>
            </a:r>
            <a:endParaRPr sz="2700"/>
          </a:p>
          <a:p>
            <a:pPr indent="0" lvl="0" marL="457200" rtl="0" algn="l">
              <a:spcBef>
                <a:spcPts val="600"/>
              </a:spcBef>
              <a:spcAft>
                <a:spcPts val="0"/>
              </a:spcAft>
              <a:buNone/>
            </a:pPr>
            <a:r>
              <a:rPr lang="en" sz="2700"/>
              <a:t>Sometime very useful to do is to assign the responsibilities to each class. </a:t>
            </a:r>
            <a:r>
              <a:rPr b="1" lang="en" sz="2700">
                <a:solidFill>
                  <a:srgbClr val="FF0000"/>
                </a:solidFill>
              </a:rPr>
              <a:t>A class should have only one responsibility</a:t>
            </a:r>
            <a:endParaRPr b="1" sz="2700">
              <a:solidFill>
                <a:srgbClr val="FF0000"/>
              </a:solidFill>
            </a:endParaRPr>
          </a:p>
          <a:p>
            <a:pPr indent="0" lvl="0" marL="457200" rtl="0" algn="l">
              <a:spcBef>
                <a:spcPts val="600"/>
              </a:spcBef>
              <a:spcAft>
                <a:spcPts val="0"/>
              </a:spcAft>
              <a:buNone/>
            </a:pPr>
            <a:r>
              <a:rPr lang="en" sz="2700"/>
              <a:t> </a:t>
            </a:r>
            <a:endParaRPr sz="2700"/>
          </a:p>
          <a:p>
            <a:pPr indent="0" lvl="0" marL="457200" rtl="0" algn="l">
              <a:spcBef>
                <a:spcPts val="600"/>
              </a:spcBef>
              <a:spcAft>
                <a:spcPts val="0"/>
              </a:spcAft>
              <a:buNone/>
            </a:pPr>
            <a:r>
              <a:t/>
            </a:r>
            <a:endParaRPr sz="2700"/>
          </a:p>
          <a:p>
            <a:pPr indent="0" lvl="0" marL="45720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336" name="Google Shape;336;p5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Object-oriented design</a:t>
            </a:r>
            <a:endParaRPr sz="2400"/>
          </a:p>
          <a:p>
            <a:pPr indent="0" lvl="0" marL="0" rtl="0" algn="l">
              <a:spcBef>
                <a:spcPts val="0"/>
              </a:spcBef>
              <a:spcAft>
                <a:spcPts val="0"/>
              </a:spcAft>
              <a:buNone/>
            </a:pPr>
            <a:r>
              <a:rPr lang="en">
                <a:solidFill>
                  <a:srgbClr val="999999"/>
                </a:solidFill>
              </a:rPr>
              <a:t>Design phase</a:t>
            </a:r>
            <a:endParaRPr>
              <a:solidFill>
                <a:srgbClr val="999999"/>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6"/>
          <p:cNvSpPr txBox="1"/>
          <p:nvPr>
            <p:ph idx="1" type="body"/>
          </p:nvPr>
        </p:nvSpPr>
        <p:spPr>
          <a:xfrm>
            <a:off x="457200" y="1600200"/>
            <a:ext cx="79488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Clr>
                <a:srgbClr val="FF0000"/>
              </a:buClr>
              <a:buSzPts val="3000"/>
              <a:buChar char="➔"/>
            </a:pPr>
            <a:r>
              <a:rPr b="1" lang="en">
                <a:solidFill>
                  <a:srgbClr val="FF0000"/>
                </a:solidFill>
              </a:rPr>
              <a:t>Step #2: Identify Associations</a:t>
            </a:r>
            <a:endParaRPr b="1">
              <a:solidFill>
                <a:srgbClr val="FF0000"/>
              </a:solidFill>
            </a:endParaRPr>
          </a:p>
          <a:p>
            <a:pPr indent="0" lvl="0" marL="457200" rtl="0" algn="l">
              <a:spcBef>
                <a:spcPts val="600"/>
              </a:spcBef>
              <a:spcAft>
                <a:spcPts val="0"/>
              </a:spcAft>
              <a:buNone/>
            </a:pPr>
            <a:r>
              <a:rPr lang="en" sz="2700"/>
              <a:t>Identify how the classes interact between each other. For example, you may find that the </a:t>
            </a:r>
            <a:r>
              <a:rPr i="1" lang="en" sz="2700"/>
              <a:t>Car </a:t>
            </a:r>
            <a:r>
              <a:rPr lang="en" sz="2700"/>
              <a:t>class needs the class </a:t>
            </a:r>
            <a:r>
              <a:rPr i="1" lang="en" sz="2700"/>
              <a:t>Engine </a:t>
            </a:r>
            <a:r>
              <a:rPr lang="en" sz="2700"/>
              <a:t>or the class </a:t>
            </a:r>
            <a:r>
              <a:rPr i="1" lang="en" sz="2700"/>
              <a:t>Break</a:t>
            </a:r>
            <a:endParaRPr i="1" sz="2700"/>
          </a:p>
          <a:p>
            <a:pPr indent="0" lvl="0" marL="457200" rtl="0" algn="l">
              <a:spcBef>
                <a:spcPts val="600"/>
              </a:spcBef>
              <a:spcAft>
                <a:spcPts val="0"/>
              </a:spcAft>
              <a:buNone/>
            </a:pPr>
            <a:r>
              <a:t/>
            </a:r>
            <a:endParaRPr sz="2700"/>
          </a:p>
          <a:p>
            <a:pPr indent="0" lvl="0" marL="457200" rtl="0" algn="l">
              <a:spcBef>
                <a:spcPts val="600"/>
              </a:spcBef>
              <a:spcAft>
                <a:spcPts val="0"/>
              </a:spcAft>
              <a:buNone/>
            </a:pPr>
            <a:r>
              <a:rPr lang="en" sz="2700"/>
              <a:t>Finding associations may result in removing classes or adding new ones</a:t>
            </a:r>
            <a:endParaRPr sz="2700"/>
          </a:p>
          <a:p>
            <a:pPr indent="0" lvl="0" marL="457200" rtl="0" algn="l">
              <a:spcBef>
                <a:spcPts val="600"/>
              </a:spcBef>
              <a:spcAft>
                <a:spcPts val="0"/>
              </a:spcAft>
              <a:buNone/>
            </a:pPr>
            <a:r>
              <a:t/>
            </a:r>
            <a:endParaRPr sz="2700"/>
          </a:p>
          <a:p>
            <a:pPr indent="0" lvl="0" marL="457200" rtl="0" algn="l">
              <a:spcBef>
                <a:spcPts val="600"/>
              </a:spcBef>
              <a:spcAft>
                <a:spcPts val="0"/>
              </a:spcAft>
              <a:buNone/>
            </a:pPr>
            <a:r>
              <a:rPr lang="en" sz="2700"/>
              <a:t>Classes should not be isolated</a:t>
            </a:r>
            <a:endParaRPr sz="2700"/>
          </a:p>
          <a:p>
            <a:pPr indent="0" lvl="0" marL="457200" rtl="0" algn="l">
              <a:spcBef>
                <a:spcPts val="600"/>
              </a:spcBef>
              <a:spcAft>
                <a:spcPts val="0"/>
              </a:spcAft>
              <a:buNone/>
            </a:pPr>
            <a:r>
              <a:t/>
            </a:r>
            <a:endParaRPr sz="2700"/>
          </a:p>
          <a:p>
            <a:pPr indent="0" lvl="0" marL="45720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342" name="Google Shape;342;p5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Object-oriented design</a:t>
            </a:r>
            <a:endParaRPr sz="2400"/>
          </a:p>
          <a:p>
            <a:pPr indent="0" lvl="0" marL="0" rtl="0" algn="l">
              <a:spcBef>
                <a:spcPts val="0"/>
              </a:spcBef>
              <a:spcAft>
                <a:spcPts val="0"/>
              </a:spcAft>
              <a:buNone/>
            </a:pPr>
            <a:r>
              <a:rPr lang="en">
                <a:solidFill>
                  <a:srgbClr val="999999"/>
                </a:solidFill>
              </a:rPr>
              <a:t>Design phase</a:t>
            </a:r>
            <a:endParaRPr>
              <a:solidFill>
                <a:srgbClr val="99999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Professional vs empiric</a:t>
            </a:r>
            <a:endParaRPr/>
          </a:p>
        </p:txBody>
      </p:sp>
      <p:pic>
        <p:nvPicPr>
          <p:cNvPr descr="153.jpg" id="63" name="Google Shape;63;p12"/>
          <p:cNvPicPr preferRelativeResize="0"/>
          <p:nvPr/>
        </p:nvPicPr>
        <p:blipFill>
          <a:blip r:embed="rId3">
            <a:alphaModFix/>
          </a:blip>
          <a:stretch>
            <a:fillRect/>
          </a:stretch>
        </p:blipFill>
        <p:spPr>
          <a:xfrm>
            <a:off x="2734150" y="1602675"/>
            <a:ext cx="3888700" cy="502420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7"/>
          <p:cNvSpPr txBox="1"/>
          <p:nvPr>
            <p:ph idx="1" type="body"/>
          </p:nvPr>
        </p:nvSpPr>
        <p:spPr>
          <a:xfrm>
            <a:off x="457200" y="1600200"/>
            <a:ext cx="79488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Clr>
                <a:srgbClr val="FF0000"/>
              </a:buClr>
              <a:buSzPts val="3000"/>
              <a:buChar char="➔"/>
            </a:pPr>
            <a:r>
              <a:rPr b="1" lang="en">
                <a:solidFill>
                  <a:srgbClr val="FF0000"/>
                </a:solidFill>
              </a:rPr>
              <a:t>Step #3: Identify Attributes and Methods</a:t>
            </a:r>
            <a:endParaRPr b="1">
              <a:solidFill>
                <a:srgbClr val="FF0000"/>
              </a:solidFill>
            </a:endParaRPr>
          </a:p>
          <a:p>
            <a:pPr indent="0" lvl="0" marL="457200" rtl="0" algn="l">
              <a:spcBef>
                <a:spcPts val="600"/>
              </a:spcBef>
              <a:spcAft>
                <a:spcPts val="0"/>
              </a:spcAft>
              <a:buNone/>
            </a:pPr>
            <a:r>
              <a:rPr lang="en" sz="2700"/>
              <a:t>Add the attributes and methods to each identified class.</a:t>
            </a:r>
            <a:endParaRPr sz="2700"/>
          </a:p>
          <a:p>
            <a:pPr indent="0" lvl="0" marL="457200" rtl="0" algn="l">
              <a:spcBef>
                <a:spcPts val="600"/>
              </a:spcBef>
              <a:spcAft>
                <a:spcPts val="0"/>
              </a:spcAft>
              <a:buNone/>
            </a:pPr>
            <a:r>
              <a:t/>
            </a:r>
            <a:endParaRPr sz="2700"/>
          </a:p>
          <a:p>
            <a:pPr indent="0" lvl="0" marL="457200" rtl="0" algn="l">
              <a:spcBef>
                <a:spcPts val="600"/>
              </a:spcBef>
              <a:spcAft>
                <a:spcPts val="0"/>
              </a:spcAft>
              <a:buNone/>
            </a:pPr>
            <a:r>
              <a:rPr lang="en" sz="2700"/>
              <a:t>Try to think from an overall point of view and seeing how each class will play its role. This will help you identifying its behavior and attributes</a:t>
            </a:r>
            <a:endParaRPr sz="2700"/>
          </a:p>
          <a:p>
            <a:pPr indent="0" lvl="0" marL="457200" rtl="0" algn="l">
              <a:spcBef>
                <a:spcPts val="600"/>
              </a:spcBef>
              <a:spcAft>
                <a:spcPts val="0"/>
              </a:spcAft>
              <a:buNone/>
            </a:pPr>
            <a:r>
              <a:t/>
            </a:r>
            <a:endParaRPr sz="2700"/>
          </a:p>
          <a:p>
            <a:pPr indent="0" lvl="0" marL="45720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348" name="Google Shape;348;p5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Object-oriented design</a:t>
            </a:r>
            <a:endParaRPr sz="2400"/>
          </a:p>
          <a:p>
            <a:pPr indent="0" lvl="0" marL="0" rtl="0" algn="l">
              <a:spcBef>
                <a:spcPts val="0"/>
              </a:spcBef>
              <a:spcAft>
                <a:spcPts val="0"/>
              </a:spcAft>
              <a:buNone/>
            </a:pPr>
            <a:r>
              <a:rPr lang="en">
                <a:solidFill>
                  <a:srgbClr val="999999"/>
                </a:solidFill>
              </a:rPr>
              <a:t>Design phase</a:t>
            </a:r>
            <a:endParaRPr>
              <a:solidFill>
                <a:srgbClr val="999999"/>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Object-oriented design</a:t>
            </a:r>
            <a:endParaRPr/>
          </a:p>
        </p:txBody>
      </p:sp>
      <p:sp>
        <p:nvSpPr>
          <p:cNvPr id="354" name="Google Shape;354;p58"/>
          <p:cNvSpPr txBox="1"/>
          <p:nvPr>
            <p:ph idx="1" type="body"/>
          </p:nvPr>
        </p:nvSpPr>
        <p:spPr>
          <a:xfrm>
            <a:off x="457200" y="1600200"/>
            <a:ext cx="58818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At first creating an OOP design is a hard task</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As time goes by, you’ll become more and more experienced and the process will become more natural</a:t>
            </a:r>
            <a:endParaRPr/>
          </a:p>
        </p:txBody>
      </p:sp>
      <p:pic>
        <p:nvPicPr>
          <p:cNvPr id="355" name="Google Shape;355;p58"/>
          <p:cNvPicPr preferRelativeResize="0"/>
          <p:nvPr/>
        </p:nvPicPr>
        <p:blipFill rotWithShape="1">
          <a:blip r:embed="rId3">
            <a:alphaModFix/>
          </a:blip>
          <a:srcRect b="23330" l="13844" r="45255" t="0"/>
          <a:stretch/>
        </p:blipFill>
        <p:spPr>
          <a:xfrm>
            <a:off x="6339000" y="1600200"/>
            <a:ext cx="2805000" cy="525780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descr="abstract-light-brilliant-nature-pattern-25994552.jpg" id="360" name="Google Shape;360;p59"/>
          <p:cNvPicPr preferRelativeResize="0"/>
          <p:nvPr/>
        </p:nvPicPr>
        <p:blipFill rotWithShape="1">
          <a:blip r:embed="rId3">
            <a:alphaModFix amt="50000"/>
          </a:blip>
          <a:srcRect b="19678" l="0" r="21235" t="0"/>
          <a:stretch/>
        </p:blipFill>
        <p:spPr>
          <a:xfrm flipH="1">
            <a:off x="0" y="0"/>
            <a:ext cx="6289725" cy="6857999"/>
          </a:xfrm>
          <a:prstGeom prst="rect">
            <a:avLst/>
          </a:prstGeom>
          <a:noFill/>
          <a:ln>
            <a:noFill/>
          </a:ln>
        </p:spPr>
      </p:pic>
      <p:sp>
        <p:nvSpPr>
          <p:cNvPr id="361" name="Google Shape;361;p59"/>
          <p:cNvSpPr txBox="1"/>
          <p:nvPr>
            <p:ph type="ctrTitle"/>
          </p:nvPr>
        </p:nvSpPr>
        <p:spPr>
          <a:xfrm>
            <a:off x="685800" y="2339723"/>
            <a:ext cx="7772400" cy="1546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Design Patterns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a pattern?</a:t>
            </a:r>
            <a:endParaRPr/>
          </a:p>
        </p:txBody>
      </p:sp>
      <p:pic>
        <p:nvPicPr>
          <p:cNvPr id="367" name="Google Shape;367;p60"/>
          <p:cNvPicPr preferRelativeResize="0"/>
          <p:nvPr/>
        </p:nvPicPr>
        <p:blipFill>
          <a:blip r:embed="rId3">
            <a:alphaModFix amt="90000"/>
          </a:blip>
          <a:stretch>
            <a:fillRect/>
          </a:stretch>
        </p:blipFill>
        <p:spPr>
          <a:xfrm>
            <a:off x="1380750" y="1458225"/>
            <a:ext cx="6300226" cy="5278551"/>
          </a:xfrm>
          <a:prstGeom prst="rect">
            <a:avLst/>
          </a:prstGeom>
          <a:noFill/>
          <a:ln>
            <a:noFill/>
          </a:ln>
        </p:spPr>
      </p:pic>
      <p:pic>
        <p:nvPicPr>
          <p:cNvPr id="368" name="Google Shape;368;p60"/>
          <p:cNvPicPr preferRelativeResize="0"/>
          <p:nvPr/>
        </p:nvPicPr>
        <p:blipFill>
          <a:blip r:embed="rId4">
            <a:alphaModFix amt="99000"/>
          </a:blip>
          <a:stretch>
            <a:fillRect/>
          </a:stretch>
        </p:blipFill>
        <p:spPr>
          <a:xfrm>
            <a:off x="4546475" y="1458225"/>
            <a:ext cx="3217550" cy="2600300"/>
          </a:xfrm>
          <a:prstGeom prst="rect">
            <a:avLst/>
          </a:prstGeom>
          <a:noFill/>
          <a:ln>
            <a:noFill/>
          </a:ln>
        </p:spPr>
      </p:pic>
      <p:pic>
        <p:nvPicPr>
          <p:cNvPr id="369" name="Google Shape;369;p60"/>
          <p:cNvPicPr preferRelativeResize="0"/>
          <p:nvPr/>
        </p:nvPicPr>
        <p:blipFill>
          <a:blip r:embed="rId4">
            <a:alphaModFix amt="99000"/>
          </a:blip>
          <a:stretch>
            <a:fillRect/>
          </a:stretch>
        </p:blipFill>
        <p:spPr>
          <a:xfrm>
            <a:off x="1328925" y="4038600"/>
            <a:ext cx="3217550" cy="26003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a pattern?</a:t>
            </a:r>
            <a:endParaRPr/>
          </a:p>
        </p:txBody>
      </p:sp>
      <p:pic>
        <p:nvPicPr>
          <p:cNvPr id="375" name="Google Shape;375;p61"/>
          <p:cNvPicPr preferRelativeResize="0"/>
          <p:nvPr/>
        </p:nvPicPr>
        <p:blipFill>
          <a:blip r:embed="rId3">
            <a:alphaModFix amt="90000"/>
          </a:blip>
          <a:stretch>
            <a:fillRect/>
          </a:stretch>
        </p:blipFill>
        <p:spPr>
          <a:xfrm>
            <a:off x="1380750" y="1458225"/>
            <a:ext cx="6300226" cy="5278551"/>
          </a:xfrm>
          <a:prstGeom prst="rect">
            <a:avLst/>
          </a:prstGeom>
          <a:noFill/>
          <a:ln>
            <a:noFill/>
          </a:ln>
        </p:spPr>
      </p:pic>
      <p:pic>
        <p:nvPicPr>
          <p:cNvPr id="376" name="Google Shape;376;p61"/>
          <p:cNvPicPr preferRelativeResize="0"/>
          <p:nvPr/>
        </p:nvPicPr>
        <p:blipFill>
          <a:blip r:embed="rId4">
            <a:alphaModFix amt="99000"/>
          </a:blip>
          <a:stretch>
            <a:fillRect/>
          </a:stretch>
        </p:blipFill>
        <p:spPr>
          <a:xfrm>
            <a:off x="4546475" y="1458225"/>
            <a:ext cx="3217550" cy="2600306"/>
          </a:xfrm>
          <a:prstGeom prst="rect">
            <a:avLst/>
          </a:prstGeom>
          <a:noFill/>
          <a:ln>
            <a:noFill/>
          </a:ln>
        </p:spPr>
      </p:pic>
      <p:pic>
        <p:nvPicPr>
          <p:cNvPr id="377" name="Google Shape;377;p61"/>
          <p:cNvPicPr preferRelativeResize="0"/>
          <p:nvPr/>
        </p:nvPicPr>
        <p:blipFill>
          <a:blip r:embed="rId4">
            <a:alphaModFix amt="99000"/>
          </a:blip>
          <a:stretch>
            <a:fillRect/>
          </a:stretch>
        </p:blipFill>
        <p:spPr>
          <a:xfrm>
            <a:off x="1328925" y="4038600"/>
            <a:ext cx="3217550" cy="2600300"/>
          </a:xfrm>
          <a:prstGeom prst="rect">
            <a:avLst/>
          </a:prstGeom>
          <a:noFill/>
          <a:ln>
            <a:noFill/>
          </a:ln>
        </p:spPr>
      </p:pic>
      <p:sp>
        <p:nvSpPr>
          <p:cNvPr id="378" name="Google Shape;378;p61"/>
          <p:cNvSpPr/>
          <p:nvPr/>
        </p:nvSpPr>
        <p:spPr>
          <a:xfrm>
            <a:off x="359825" y="1709925"/>
            <a:ext cx="2557200" cy="1254600"/>
          </a:xfrm>
          <a:prstGeom prst="wedgeEllipseCallout">
            <a:avLst>
              <a:gd fmla="val 26625" name="adj1"/>
              <a:gd fmla="val 85001" name="adj2"/>
            </a:avLst>
          </a:prstGeom>
          <a:solidFill>
            <a:srgbClr val="1155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This image is partially visible</a:t>
            </a:r>
            <a:endParaRPr b="1" sz="1800">
              <a:solidFill>
                <a:srgbClr val="FFFFFF"/>
              </a:solidFill>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a pattern?</a:t>
            </a:r>
            <a:endParaRPr/>
          </a:p>
        </p:txBody>
      </p:sp>
      <p:pic>
        <p:nvPicPr>
          <p:cNvPr id="384" name="Google Shape;384;p62"/>
          <p:cNvPicPr preferRelativeResize="0"/>
          <p:nvPr/>
        </p:nvPicPr>
        <p:blipFill>
          <a:blip r:embed="rId3">
            <a:alphaModFix amt="90000"/>
          </a:blip>
          <a:stretch>
            <a:fillRect/>
          </a:stretch>
        </p:blipFill>
        <p:spPr>
          <a:xfrm>
            <a:off x="1380750" y="1458225"/>
            <a:ext cx="6300226" cy="5278551"/>
          </a:xfrm>
          <a:prstGeom prst="rect">
            <a:avLst/>
          </a:prstGeom>
          <a:noFill/>
          <a:ln>
            <a:noFill/>
          </a:ln>
        </p:spPr>
      </p:pic>
      <p:pic>
        <p:nvPicPr>
          <p:cNvPr id="385" name="Google Shape;385;p62"/>
          <p:cNvPicPr preferRelativeResize="0"/>
          <p:nvPr/>
        </p:nvPicPr>
        <p:blipFill>
          <a:blip r:embed="rId4">
            <a:alphaModFix amt="99000"/>
          </a:blip>
          <a:stretch>
            <a:fillRect/>
          </a:stretch>
        </p:blipFill>
        <p:spPr>
          <a:xfrm>
            <a:off x="4546475" y="1458225"/>
            <a:ext cx="3217550" cy="2600300"/>
          </a:xfrm>
          <a:prstGeom prst="rect">
            <a:avLst/>
          </a:prstGeom>
          <a:noFill/>
          <a:ln>
            <a:noFill/>
          </a:ln>
        </p:spPr>
      </p:pic>
      <p:pic>
        <p:nvPicPr>
          <p:cNvPr id="386" name="Google Shape;386;p62"/>
          <p:cNvPicPr preferRelativeResize="0"/>
          <p:nvPr/>
        </p:nvPicPr>
        <p:blipFill>
          <a:blip r:embed="rId4">
            <a:alphaModFix amt="99000"/>
          </a:blip>
          <a:stretch>
            <a:fillRect/>
          </a:stretch>
        </p:blipFill>
        <p:spPr>
          <a:xfrm>
            <a:off x="1328925" y="4038600"/>
            <a:ext cx="3217550" cy="2600300"/>
          </a:xfrm>
          <a:prstGeom prst="rect">
            <a:avLst/>
          </a:prstGeom>
          <a:noFill/>
          <a:ln>
            <a:noFill/>
          </a:ln>
        </p:spPr>
      </p:pic>
      <p:sp>
        <p:nvSpPr>
          <p:cNvPr id="387" name="Google Shape;387;p62"/>
          <p:cNvSpPr/>
          <p:nvPr/>
        </p:nvSpPr>
        <p:spPr>
          <a:xfrm>
            <a:off x="6129600" y="203625"/>
            <a:ext cx="2557200" cy="1254600"/>
          </a:xfrm>
          <a:prstGeom prst="wedgeEllipseCallout">
            <a:avLst>
              <a:gd fmla="val -36892" name="adj1"/>
              <a:gd fmla="val 63502" name="adj2"/>
            </a:avLst>
          </a:prstGeom>
          <a:solidFill>
            <a:srgbClr val="1155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Can you tell what is behind the squares?</a:t>
            </a:r>
            <a:endParaRPr b="1" sz="1800">
              <a:solidFill>
                <a:srgbClr val="FFFFFF"/>
              </a:solidFill>
              <a:latin typeface="Roboto"/>
              <a:ea typeface="Roboto"/>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a pattern?</a:t>
            </a:r>
            <a:endParaRPr/>
          </a:p>
        </p:txBody>
      </p:sp>
      <p:pic>
        <p:nvPicPr>
          <p:cNvPr id="393" name="Google Shape;393;p63"/>
          <p:cNvPicPr preferRelativeResize="0"/>
          <p:nvPr/>
        </p:nvPicPr>
        <p:blipFill>
          <a:blip r:embed="rId3">
            <a:alphaModFix amt="90000"/>
          </a:blip>
          <a:stretch>
            <a:fillRect/>
          </a:stretch>
        </p:blipFill>
        <p:spPr>
          <a:xfrm>
            <a:off x="1380750" y="1458225"/>
            <a:ext cx="6300226" cy="5278551"/>
          </a:xfrm>
          <a:prstGeom prst="rect">
            <a:avLst/>
          </a:prstGeom>
          <a:noFill/>
          <a:ln>
            <a:noFill/>
          </a:ln>
        </p:spPr>
      </p:pic>
      <p:sp>
        <p:nvSpPr>
          <p:cNvPr id="394" name="Google Shape;394;p63"/>
          <p:cNvSpPr/>
          <p:nvPr/>
        </p:nvSpPr>
        <p:spPr>
          <a:xfrm>
            <a:off x="213450" y="5223675"/>
            <a:ext cx="2557200" cy="1254600"/>
          </a:xfrm>
          <a:prstGeom prst="wedgeEllipseCallout">
            <a:avLst>
              <a:gd fmla="val -36892" name="adj1"/>
              <a:gd fmla="val 63502" name="adj2"/>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That was easy! </a:t>
            </a:r>
            <a:endParaRPr b="1" sz="1800">
              <a:solidFill>
                <a:srgbClr val="FFFFFF"/>
              </a:solidFill>
              <a:latin typeface="Roboto"/>
              <a:ea typeface="Roboto"/>
              <a:cs typeface="Roboto"/>
              <a:sym typeface="Roboto"/>
            </a:endParaRPr>
          </a:p>
        </p:txBody>
      </p:sp>
      <p:sp>
        <p:nvSpPr>
          <p:cNvPr id="395" name="Google Shape;395;p63"/>
          <p:cNvSpPr/>
          <p:nvPr/>
        </p:nvSpPr>
        <p:spPr>
          <a:xfrm>
            <a:off x="6258175" y="4849200"/>
            <a:ext cx="2557200" cy="1254600"/>
          </a:xfrm>
          <a:prstGeom prst="wedgeEllipseCallout">
            <a:avLst>
              <a:gd fmla="val 41094" name="adj1"/>
              <a:gd fmla="val 101843" name="adj2"/>
            </a:avLst>
          </a:prstGeom>
          <a:solidFill>
            <a:srgbClr val="1155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How did you do it?</a:t>
            </a:r>
            <a:endParaRPr b="1" sz="1800">
              <a:solidFill>
                <a:srgbClr val="FFFFFF"/>
              </a:solidFill>
              <a:latin typeface="Roboto"/>
              <a:ea typeface="Roboto"/>
              <a:cs typeface="Roboto"/>
              <a:sym typeface="Robo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a pattern?</a:t>
            </a:r>
            <a:endParaRPr/>
          </a:p>
        </p:txBody>
      </p:sp>
      <p:sp>
        <p:nvSpPr>
          <p:cNvPr id="401" name="Google Shape;401;p64"/>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Is a </a:t>
            </a:r>
            <a:r>
              <a:rPr b="1" lang="en">
                <a:solidFill>
                  <a:srgbClr val="FF0000"/>
                </a:solidFill>
              </a:rPr>
              <a:t>discernible regularity</a:t>
            </a:r>
            <a:r>
              <a:rPr lang="en"/>
              <a:t> in the world or in a manmade design - Wikipedia</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One thing an expert designer know not to do is solve every problem from first principles</a:t>
            </a:r>
            <a:endParaRPr/>
          </a:p>
          <a:p>
            <a:pPr indent="-381000" lvl="1" marL="914400" rtl="0" algn="l">
              <a:spcBef>
                <a:spcPts val="0"/>
              </a:spcBef>
              <a:spcAft>
                <a:spcPts val="0"/>
              </a:spcAft>
              <a:buSzPts val="2400"/>
              <a:buChar char="◆"/>
            </a:pPr>
            <a:r>
              <a:rPr lang="en"/>
              <a:t>Why?</a:t>
            </a:r>
            <a:endParaRPr/>
          </a:p>
          <a:p>
            <a:pPr indent="-381000" lvl="1" marL="914400" rtl="0" algn="l">
              <a:spcBef>
                <a:spcPts val="0"/>
              </a:spcBef>
              <a:spcAft>
                <a:spcPts val="0"/>
              </a:spcAft>
              <a:buSzPts val="2400"/>
              <a:buChar char="◆"/>
            </a:pPr>
            <a:r>
              <a:rPr lang="en"/>
              <a:t>Does this make sense to you?</a:t>
            </a:r>
            <a:endParaRPr/>
          </a:p>
          <a:p>
            <a:pPr indent="-381000" lvl="1" marL="914400" rtl="0" algn="l">
              <a:spcBef>
                <a:spcPts val="0"/>
              </a:spcBef>
              <a:spcAft>
                <a:spcPts val="0"/>
              </a:spcAft>
              <a:buSzPts val="2400"/>
              <a:buChar char="◆"/>
            </a:pPr>
            <a:r>
              <a:rPr lang="en"/>
              <a:t>Have you heard the old saying: don’t reinvent the wheel?</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a pattern?</a:t>
            </a:r>
            <a:endParaRPr/>
          </a:p>
        </p:txBody>
      </p:sp>
      <p:sp>
        <p:nvSpPr>
          <p:cNvPr id="407" name="Google Shape;407;p65"/>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Experts designers reuse solutions that have worked for them in the past</a:t>
            </a:r>
            <a:endParaRPr/>
          </a:p>
          <a:p>
            <a:pPr indent="-381000" lvl="1" marL="914400" marR="0" rtl="0" algn="l">
              <a:lnSpc>
                <a:spcPct val="100000"/>
              </a:lnSpc>
              <a:spcBef>
                <a:spcPts val="0"/>
              </a:spcBef>
              <a:spcAft>
                <a:spcPts val="0"/>
              </a:spcAft>
              <a:buSzPts val="2400"/>
              <a:buChar char="◆"/>
            </a:pPr>
            <a:r>
              <a:rPr lang="en"/>
              <a:t>Base new designs on prior experience</a:t>
            </a:r>
            <a:endParaRPr/>
          </a:p>
          <a:p>
            <a:pPr indent="0" lvl="0" marL="0" marR="0" rtl="0" algn="l">
              <a:lnSpc>
                <a:spcPct val="100000"/>
              </a:lnSpc>
              <a:spcBef>
                <a:spcPts val="60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66"/>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Experts designers reuse solutions that have worked for them in the past</a:t>
            </a:r>
            <a:endParaRPr/>
          </a:p>
          <a:p>
            <a:pPr indent="-381000" lvl="1" marL="914400" marR="0" rtl="0" algn="l">
              <a:lnSpc>
                <a:spcPct val="100000"/>
              </a:lnSpc>
              <a:spcBef>
                <a:spcPts val="0"/>
              </a:spcBef>
              <a:spcAft>
                <a:spcPts val="0"/>
              </a:spcAft>
              <a:buSzPts val="2400"/>
              <a:buChar char="◆"/>
            </a:pPr>
            <a:r>
              <a:rPr lang="en"/>
              <a:t>Base new designs on prior experience</a:t>
            </a:r>
            <a:endParaRPr/>
          </a:p>
          <a:p>
            <a:pPr indent="0" lvl="0" marL="0" marR="0" rtl="0" algn="l">
              <a:lnSpc>
                <a:spcPct val="100000"/>
              </a:lnSpc>
              <a:spcBef>
                <a:spcPts val="600"/>
              </a:spcBef>
              <a:spcAft>
                <a:spcPts val="0"/>
              </a:spcAft>
              <a:buNone/>
            </a:pPr>
            <a:r>
              <a:t/>
            </a:r>
            <a:endParaRPr/>
          </a:p>
        </p:txBody>
      </p:sp>
      <p:pic>
        <p:nvPicPr>
          <p:cNvPr descr="family-guy-cartoon-character-stewie-griffin_366-4.jpg" id="413" name="Google Shape;413;p66"/>
          <p:cNvPicPr preferRelativeResize="0"/>
          <p:nvPr/>
        </p:nvPicPr>
        <p:blipFill rotWithShape="1">
          <a:blip r:embed="rId3">
            <a:alphaModFix/>
          </a:blip>
          <a:srcRect b="22516" l="0" r="0" t="0"/>
          <a:stretch/>
        </p:blipFill>
        <p:spPr>
          <a:xfrm>
            <a:off x="0" y="5203200"/>
            <a:ext cx="1810425" cy="1659925"/>
          </a:xfrm>
          <a:prstGeom prst="rect">
            <a:avLst/>
          </a:prstGeom>
          <a:noFill/>
          <a:ln>
            <a:noFill/>
          </a:ln>
        </p:spPr>
      </p:pic>
      <p:sp>
        <p:nvSpPr>
          <p:cNvPr id="414" name="Google Shape;414;p66"/>
          <p:cNvSpPr/>
          <p:nvPr/>
        </p:nvSpPr>
        <p:spPr>
          <a:xfrm>
            <a:off x="1147475" y="4151125"/>
            <a:ext cx="3219900" cy="1052100"/>
          </a:xfrm>
          <a:prstGeom prst="wedgeEllipseCallout">
            <a:avLst>
              <a:gd fmla="val -36892" name="adj1"/>
              <a:gd fmla="val 63502" name="adj2"/>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But every problem is unique!!</a:t>
            </a:r>
            <a:endParaRPr b="1" sz="1800">
              <a:solidFill>
                <a:srgbClr val="FFFFFF"/>
              </a:solidFill>
              <a:latin typeface="Roboto"/>
              <a:ea typeface="Roboto"/>
              <a:cs typeface="Roboto"/>
              <a:sym typeface="Roboto"/>
            </a:endParaRPr>
          </a:p>
        </p:txBody>
      </p:sp>
      <p:sp>
        <p:nvSpPr>
          <p:cNvPr id="415" name="Google Shape;415;p6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a pattern?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Professional vs empiric</a:t>
            </a:r>
            <a:endParaRPr/>
          </a:p>
        </p:txBody>
      </p:sp>
      <p:pic>
        <p:nvPicPr>
          <p:cNvPr descr="cute-house-drawing-house_drawing.gif" id="69" name="Google Shape;69;p13"/>
          <p:cNvPicPr preferRelativeResize="0"/>
          <p:nvPr/>
        </p:nvPicPr>
        <p:blipFill>
          <a:blip r:embed="rId3">
            <a:alphaModFix/>
          </a:blip>
          <a:stretch>
            <a:fillRect/>
          </a:stretch>
        </p:blipFill>
        <p:spPr>
          <a:xfrm>
            <a:off x="2304825" y="1879775"/>
            <a:ext cx="4647274" cy="44332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pic>
        <p:nvPicPr>
          <p:cNvPr descr="family-guy-cartoon-character-stewie-griffin_366-4.jpg" id="420" name="Google Shape;420;p67"/>
          <p:cNvPicPr preferRelativeResize="0"/>
          <p:nvPr/>
        </p:nvPicPr>
        <p:blipFill rotWithShape="1">
          <a:blip r:embed="rId3">
            <a:alphaModFix/>
          </a:blip>
          <a:srcRect b="22516" l="0" r="0" t="0"/>
          <a:stretch/>
        </p:blipFill>
        <p:spPr>
          <a:xfrm>
            <a:off x="0" y="5203200"/>
            <a:ext cx="1810425" cy="1659925"/>
          </a:xfrm>
          <a:prstGeom prst="rect">
            <a:avLst/>
          </a:prstGeom>
          <a:noFill/>
          <a:ln>
            <a:noFill/>
          </a:ln>
        </p:spPr>
      </p:pic>
      <p:sp>
        <p:nvSpPr>
          <p:cNvPr id="421" name="Google Shape;421;p67"/>
          <p:cNvSpPr/>
          <p:nvPr/>
        </p:nvSpPr>
        <p:spPr>
          <a:xfrm>
            <a:off x="1147475" y="4151125"/>
            <a:ext cx="3219900" cy="1052100"/>
          </a:xfrm>
          <a:prstGeom prst="wedgeEllipseCallout">
            <a:avLst>
              <a:gd fmla="val -36892" name="adj1"/>
              <a:gd fmla="val 63502" name="adj2"/>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But every problem is unique!!</a:t>
            </a:r>
            <a:endParaRPr b="1" sz="1800">
              <a:solidFill>
                <a:srgbClr val="FFFFFF"/>
              </a:solidFill>
              <a:latin typeface="Roboto"/>
              <a:ea typeface="Roboto"/>
              <a:cs typeface="Roboto"/>
              <a:sym typeface="Roboto"/>
            </a:endParaRPr>
          </a:p>
        </p:txBody>
      </p:sp>
      <p:sp>
        <p:nvSpPr>
          <p:cNvPr id="422" name="Google Shape;422;p6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a pattern?</a:t>
            </a:r>
            <a:endParaRPr/>
          </a:p>
        </p:txBody>
      </p:sp>
      <p:sp>
        <p:nvSpPr>
          <p:cNvPr id="423" name="Google Shape;423;p67"/>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Experts designers reuse solutions that have worked for them in the past</a:t>
            </a:r>
            <a:endParaRPr/>
          </a:p>
          <a:p>
            <a:pPr indent="-381000" lvl="1" marL="914400" marR="0" rtl="0" algn="l">
              <a:lnSpc>
                <a:spcPct val="100000"/>
              </a:lnSpc>
              <a:spcBef>
                <a:spcPts val="0"/>
              </a:spcBef>
              <a:spcAft>
                <a:spcPts val="0"/>
              </a:spcAft>
              <a:buSzPts val="2400"/>
              <a:buChar char="◆"/>
            </a:pPr>
            <a:r>
              <a:rPr lang="en"/>
              <a:t>Base new designs on prior experience</a:t>
            </a:r>
            <a:endParaRPr/>
          </a:p>
          <a:p>
            <a:pPr indent="0" lvl="0" marL="0" marR="0" rtl="0" algn="l">
              <a:lnSpc>
                <a:spcPct val="100000"/>
              </a:lnSpc>
              <a:spcBef>
                <a:spcPts val="600"/>
              </a:spcBef>
              <a:spcAft>
                <a:spcPts val="0"/>
              </a:spcAft>
              <a:buNone/>
            </a:pPr>
            <a:r>
              <a:t/>
            </a:r>
            <a:endParaRPr/>
          </a:p>
        </p:txBody>
      </p:sp>
      <p:sp>
        <p:nvSpPr>
          <p:cNvPr id="424" name="Google Shape;424;p67"/>
          <p:cNvSpPr/>
          <p:nvPr/>
        </p:nvSpPr>
        <p:spPr>
          <a:xfrm>
            <a:off x="6258175" y="4925400"/>
            <a:ext cx="2557200" cy="1254600"/>
          </a:xfrm>
          <a:prstGeom prst="wedgeEllipseCallout">
            <a:avLst>
              <a:gd fmla="val 41094" name="adj1"/>
              <a:gd fmla="val 101843" name="adj2"/>
            </a:avLst>
          </a:prstGeom>
          <a:solidFill>
            <a:srgbClr val="1155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Not every known solution applies for all problems</a:t>
            </a:r>
            <a:endParaRPr b="1" sz="1800">
              <a:solidFill>
                <a:srgbClr val="FFFFFF"/>
              </a:solidFill>
              <a:latin typeface="Roboto"/>
              <a:ea typeface="Roboto"/>
              <a:cs typeface="Roboto"/>
              <a:sym typeface="Roboto"/>
            </a:endParaRPr>
          </a:p>
        </p:txBody>
      </p:sp>
      <p:sp>
        <p:nvSpPr>
          <p:cNvPr id="425" name="Google Shape;425;p67"/>
          <p:cNvSpPr/>
          <p:nvPr/>
        </p:nvSpPr>
        <p:spPr>
          <a:xfrm>
            <a:off x="5171800" y="3467125"/>
            <a:ext cx="3128400" cy="1254600"/>
          </a:xfrm>
          <a:prstGeom prst="wedgeEllipseCallout">
            <a:avLst>
              <a:gd fmla="val 19381" name="adj1"/>
              <a:gd fmla="val 72762" name="adj2"/>
            </a:avLst>
          </a:prstGeom>
          <a:solidFill>
            <a:srgbClr val="F9CB9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Experience will let you know when a solution applies or not</a:t>
            </a:r>
            <a:endParaRPr b="1" sz="1800">
              <a:latin typeface="Roboto"/>
              <a:ea typeface="Roboto"/>
              <a:cs typeface="Roboto"/>
              <a:sym typeface="Robot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Design patterns </a:t>
            </a:r>
            <a:r>
              <a:rPr lang="en">
                <a:solidFill>
                  <a:srgbClr val="B7B7B7"/>
                </a:solidFill>
              </a:rPr>
              <a:t>in the OOP context</a:t>
            </a:r>
            <a:endParaRPr>
              <a:solidFill>
                <a:srgbClr val="B7B7B7"/>
              </a:solidFill>
            </a:endParaRPr>
          </a:p>
        </p:txBody>
      </p:sp>
      <p:sp>
        <p:nvSpPr>
          <p:cNvPr id="431" name="Google Shape;431;p68"/>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Is a </a:t>
            </a:r>
            <a:r>
              <a:rPr b="1" lang="en">
                <a:solidFill>
                  <a:srgbClr val="FF0000"/>
                </a:solidFill>
              </a:rPr>
              <a:t>general reusable solution</a:t>
            </a:r>
            <a:r>
              <a:rPr lang="en"/>
              <a:t> to a commonly occurring problem with a given context in software design</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A pattern contains a description of communicating objects and classes that are customized to solve a general design problem in a </a:t>
            </a:r>
            <a:r>
              <a:rPr b="1" lang="en">
                <a:solidFill>
                  <a:srgbClr val="FF0000"/>
                </a:solidFill>
              </a:rPr>
              <a:t>particular context</a:t>
            </a:r>
            <a:endParaRPr b="1">
              <a:solidFill>
                <a:srgbClr val="FF0000"/>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Design patterns </a:t>
            </a:r>
            <a:r>
              <a:rPr lang="en">
                <a:solidFill>
                  <a:srgbClr val="B7B7B7"/>
                </a:solidFill>
              </a:rPr>
              <a:t>in the OOP context</a:t>
            </a:r>
            <a:endParaRPr>
              <a:solidFill>
                <a:srgbClr val="B7B7B7"/>
              </a:solidFill>
            </a:endParaRPr>
          </a:p>
        </p:txBody>
      </p:sp>
      <p:sp>
        <p:nvSpPr>
          <p:cNvPr id="437" name="Google Shape;437;p69"/>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 pattern can be thought as a good practice, a </a:t>
            </a:r>
            <a:r>
              <a:rPr b="1" lang="en">
                <a:solidFill>
                  <a:srgbClr val="FF0000"/>
                </a:solidFill>
              </a:rPr>
              <a:t>proven solution</a:t>
            </a:r>
            <a:r>
              <a:rPr lang="en"/>
              <a:t> for a problem</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Design patterns are usually known by many software professionals across the world.</a:t>
            </a:r>
            <a:endParaRPr/>
          </a:p>
          <a:p>
            <a:pPr indent="0" lvl="0" marL="0" rtl="0" algn="l">
              <a:spcBef>
                <a:spcPts val="60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7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Design patterns: </a:t>
            </a:r>
            <a:br>
              <a:rPr lang="en"/>
            </a:br>
            <a:r>
              <a:rPr lang="en">
                <a:solidFill>
                  <a:srgbClr val="CCCCCC"/>
                </a:solidFill>
              </a:rPr>
              <a:t>History background</a:t>
            </a:r>
            <a:endParaRPr>
              <a:solidFill>
                <a:srgbClr val="CCCCCC"/>
              </a:solidFill>
            </a:endParaRPr>
          </a:p>
        </p:txBody>
      </p:sp>
      <p:sp>
        <p:nvSpPr>
          <p:cNvPr id="443" name="Google Shape;443;p70"/>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The first catalog of design patterns was recompiled in 1994 by “the gang of four”:</a:t>
            </a:r>
            <a:endParaRPr/>
          </a:p>
          <a:p>
            <a:pPr indent="-381000" lvl="1" marL="914400" rtl="0" algn="l">
              <a:spcBef>
                <a:spcPts val="0"/>
              </a:spcBef>
              <a:spcAft>
                <a:spcPts val="0"/>
              </a:spcAft>
              <a:buSzPts val="2400"/>
              <a:buChar char="◆"/>
            </a:pPr>
            <a:r>
              <a:rPr lang="en"/>
              <a:t>Erich Gamma</a:t>
            </a:r>
            <a:endParaRPr/>
          </a:p>
          <a:p>
            <a:pPr indent="-381000" lvl="1" marL="914400" rtl="0" algn="l">
              <a:spcBef>
                <a:spcPts val="0"/>
              </a:spcBef>
              <a:spcAft>
                <a:spcPts val="0"/>
              </a:spcAft>
              <a:buSzPts val="2400"/>
              <a:buChar char="◆"/>
            </a:pPr>
            <a:r>
              <a:rPr lang="en"/>
              <a:t>Richard Helm</a:t>
            </a:r>
            <a:endParaRPr/>
          </a:p>
          <a:p>
            <a:pPr indent="-381000" lvl="1" marL="914400" rtl="0" algn="l">
              <a:spcBef>
                <a:spcPts val="0"/>
              </a:spcBef>
              <a:spcAft>
                <a:spcPts val="0"/>
              </a:spcAft>
              <a:buSzPts val="2400"/>
              <a:buChar char="◆"/>
            </a:pPr>
            <a:r>
              <a:rPr lang="en"/>
              <a:t>Ralph Johnson</a:t>
            </a:r>
            <a:endParaRPr/>
          </a:p>
          <a:p>
            <a:pPr indent="-381000" lvl="1" marL="914400" rtl="0" algn="l">
              <a:spcBef>
                <a:spcPts val="0"/>
              </a:spcBef>
              <a:spcAft>
                <a:spcPts val="0"/>
              </a:spcAft>
              <a:buSzPts val="2400"/>
              <a:buChar char="◆"/>
            </a:pPr>
            <a:r>
              <a:rPr lang="en"/>
              <a:t>John Vlissides</a:t>
            </a:r>
            <a:endParaRPr/>
          </a:p>
        </p:txBody>
      </p:sp>
      <p:pic>
        <p:nvPicPr>
          <p:cNvPr id="444" name="Google Shape;444;p70"/>
          <p:cNvPicPr preferRelativeResize="0"/>
          <p:nvPr/>
        </p:nvPicPr>
        <p:blipFill rotWithShape="1">
          <a:blip r:embed="rId3">
            <a:alphaModFix/>
          </a:blip>
          <a:srcRect b="9403" l="0" r="0" t="0"/>
          <a:stretch/>
        </p:blipFill>
        <p:spPr>
          <a:xfrm>
            <a:off x="5448350" y="3290825"/>
            <a:ext cx="3159575" cy="35671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7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Design patterns: </a:t>
            </a:r>
            <a:br>
              <a:rPr lang="en"/>
            </a:br>
            <a:r>
              <a:rPr lang="en">
                <a:solidFill>
                  <a:srgbClr val="CCCCCC"/>
                </a:solidFill>
              </a:rPr>
              <a:t>History background</a:t>
            </a:r>
            <a:endParaRPr>
              <a:solidFill>
                <a:srgbClr val="CCCCCC"/>
              </a:solidFill>
            </a:endParaRPr>
          </a:p>
        </p:txBody>
      </p:sp>
      <p:sp>
        <p:nvSpPr>
          <p:cNvPr id="450" name="Google Shape;450;p71"/>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They recompile best practices known informally by many engineers </a:t>
            </a:r>
            <a:endParaRPr/>
          </a:p>
          <a:p>
            <a:pPr indent="0" lvl="0" marL="0" marR="0" rtl="0" algn="l">
              <a:lnSpc>
                <a:spcPct val="100000"/>
              </a:lnSpc>
              <a:spcBef>
                <a:spcPts val="600"/>
              </a:spcBef>
              <a:spcAft>
                <a:spcPts val="0"/>
              </a:spcAft>
              <a:buNone/>
            </a:pPr>
            <a:r>
              <a:t/>
            </a:r>
            <a:endParaRPr/>
          </a:p>
          <a:p>
            <a:pPr indent="-419100" lvl="0" marL="457200" marR="0" rtl="0" algn="l">
              <a:lnSpc>
                <a:spcPct val="100000"/>
              </a:lnSpc>
              <a:spcBef>
                <a:spcPts val="600"/>
              </a:spcBef>
              <a:spcAft>
                <a:spcPts val="0"/>
              </a:spcAft>
              <a:buSzPts val="3000"/>
              <a:buChar char="➔"/>
            </a:pPr>
            <a:r>
              <a:rPr lang="en"/>
              <a:t>Also they proposed patterns designed by themselfs</a:t>
            </a:r>
            <a:endParaRPr/>
          </a:p>
          <a:p>
            <a:pPr indent="0" lvl="0" marL="0" marR="0" rtl="0" algn="l">
              <a:lnSpc>
                <a:spcPct val="100000"/>
              </a:lnSpc>
              <a:spcBef>
                <a:spcPts val="600"/>
              </a:spcBef>
              <a:spcAft>
                <a:spcPts val="0"/>
              </a:spcAft>
              <a:buNone/>
            </a:pPr>
            <a:r>
              <a:t/>
            </a:r>
            <a:endParaRPr/>
          </a:p>
          <a:p>
            <a:pPr indent="-419100" lvl="0" marL="457200" marR="0" rtl="0" algn="l">
              <a:lnSpc>
                <a:spcPct val="100000"/>
              </a:lnSpc>
              <a:spcBef>
                <a:spcPts val="600"/>
              </a:spcBef>
              <a:spcAft>
                <a:spcPts val="0"/>
              </a:spcAft>
              <a:buSzPts val="3000"/>
              <a:buChar char="➔"/>
            </a:pPr>
            <a:r>
              <a:rPr lang="en"/>
              <a:t>The book has become a classic and a reference for all software engineers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7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Design patterns: </a:t>
            </a:r>
            <a:br>
              <a:rPr lang="en"/>
            </a:br>
            <a:r>
              <a:rPr lang="en">
                <a:solidFill>
                  <a:srgbClr val="CCCCCC"/>
                </a:solidFill>
              </a:rPr>
              <a:t>Categories</a:t>
            </a:r>
            <a:endParaRPr>
              <a:solidFill>
                <a:srgbClr val="CCCCCC"/>
              </a:solidFill>
            </a:endParaRPr>
          </a:p>
        </p:txBody>
      </p:sp>
      <p:sp>
        <p:nvSpPr>
          <p:cNvPr id="456" name="Google Shape;456;p72"/>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SzPts val="3000"/>
              <a:buChar char="➔"/>
            </a:pPr>
            <a:r>
              <a:rPr lang="en"/>
              <a:t>Patterns can be classified by two criteria: </a:t>
            </a:r>
            <a:r>
              <a:rPr b="1" lang="en">
                <a:solidFill>
                  <a:srgbClr val="FF0000"/>
                </a:solidFill>
              </a:rPr>
              <a:t>purpose </a:t>
            </a:r>
            <a:r>
              <a:rPr lang="en"/>
              <a:t>and </a:t>
            </a:r>
            <a:r>
              <a:rPr b="1" lang="en">
                <a:solidFill>
                  <a:srgbClr val="FF0000"/>
                </a:solidFill>
              </a:rPr>
              <a:t>scope</a:t>
            </a:r>
            <a:r>
              <a:rPr lang="en"/>
              <a:t>.</a:t>
            </a:r>
            <a:endParaRPr/>
          </a:p>
          <a:p>
            <a:pPr indent="0" lvl="0" marL="0" marR="0" rtl="0" algn="l">
              <a:lnSpc>
                <a:spcPct val="100000"/>
              </a:lnSpc>
              <a:spcBef>
                <a:spcPts val="600"/>
              </a:spcBef>
              <a:spcAft>
                <a:spcPts val="0"/>
              </a:spcAft>
              <a:buNone/>
            </a:pPr>
            <a:r>
              <a:t/>
            </a:r>
            <a:endParaRPr/>
          </a:p>
          <a:p>
            <a:pPr indent="-419100" lvl="0" marL="457200" marR="0" rtl="0" algn="l">
              <a:lnSpc>
                <a:spcPct val="100000"/>
              </a:lnSpc>
              <a:spcBef>
                <a:spcPts val="600"/>
              </a:spcBef>
              <a:spcAft>
                <a:spcPts val="0"/>
              </a:spcAft>
              <a:buSzPts val="3000"/>
              <a:buChar char="➔"/>
            </a:pPr>
            <a:r>
              <a:rPr lang="en"/>
              <a:t>Purpose reflect what a pattern does</a:t>
            </a:r>
            <a:endParaRPr/>
          </a:p>
          <a:p>
            <a:pPr indent="0" lvl="0" marL="0" marR="0" rtl="0" algn="l">
              <a:lnSpc>
                <a:spcPct val="100000"/>
              </a:lnSpc>
              <a:spcBef>
                <a:spcPts val="600"/>
              </a:spcBef>
              <a:spcAft>
                <a:spcPts val="0"/>
              </a:spcAft>
              <a:buNone/>
            </a:pPr>
            <a:r>
              <a:t/>
            </a:r>
            <a:endParaRPr/>
          </a:p>
          <a:p>
            <a:pPr indent="-419100" lvl="0" marL="457200" marR="0" rtl="0" algn="l">
              <a:lnSpc>
                <a:spcPct val="100000"/>
              </a:lnSpc>
              <a:spcBef>
                <a:spcPts val="600"/>
              </a:spcBef>
              <a:spcAft>
                <a:spcPts val="0"/>
              </a:spcAft>
              <a:buSzPts val="3000"/>
              <a:buChar char="➔"/>
            </a:pPr>
            <a:r>
              <a:rPr lang="en"/>
              <a:t>Scope specifies if the pattern applies to classes or objects</a:t>
            </a:r>
            <a:endParaRPr/>
          </a:p>
          <a:p>
            <a:pPr indent="0" lvl="0" marL="457200" marR="0" rtl="0" algn="l">
              <a:lnSpc>
                <a:spcPct val="100000"/>
              </a:lnSpc>
              <a:spcBef>
                <a:spcPts val="60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7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Design patterns: </a:t>
            </a:r>
            <a:br>
              <a:rPr lang="en"/>
            </a:br>
            <a:r>
              <a:rPr lang="en">
                <a:solidFill>
                  <a:srgbClr val="CCCCCC"/>
                </a:solidFill>
              </a:rPr>
              <a:t>Categories</a:t>
            </a:r>
            <a:endParaRPr>
              <a:solidFill>
                <a:srgbClr val="CCCCCC"/>
              </a:solidFill>
            </a:endParaRPr>
          </a:p>
        </p:txBody>
      </p:sp>
      <p:pic>
        <p:nvPicPr>
          <p:cNvPr id="462" name="Google Shape;462;p73"/>
          <p:cNvPicPr preferRelativeResize="0"/>
          <p:nvPr/>
        </p:nvPicPr>
        <p:blipFill>
          <a:blip r:embed="rId3">
            <a:alphaModFix/>
          </a:blip>
          <a:stretch>
            <a:fillRect/>
          </a:stretch>
        </p:blipFill>
        <p:spPr>
          <a:xfrm>
            <a:off x="152400" y="2052125"/>
            <a:ext cx="8906249" cy="38347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Design patterns: </a:t>
            </a:r>
            <a:br>
              <a:rPr lang="en"/>
            </a:br>
            <a:r>
              <a:rPr lang="en">
                <a:solidFill>
                  <a:srgbClr val="CCCCCC"/>
                </a:solidFill>
              </a:rPr>
              <a:t>Categories</a:t>
            </a:r>
            <a:endParaRPr>
              <a:solidFill>
                <a:srgbClr val="CCCCCC"/>
              </a:solidFill>
            </a:endParaRPr>
          </a:p>
        </p:txBody>
      </p:sp>
      <p:pic>
        <p:nvPicPr>
          <p:cNvPr id="468" name="Google Shape;468;p74"/>
          <p:cNvPicPr preferRelativeResize="0"/>
          <p:nvPr/>
        </p:nvPicPr>
        <p:blipFill>
          <a:blip r:embed="rId3">
            <a:alphaModFix/>
          </a:blip>
          <a:stretch>
            <a:fillRect/>
          </a:stretch>
        </p:blipFill>
        <p:spPr>
          <a:xfrm>
            <a:off x="152400" y="2052125"/>
            <a:ext cx="8906249" cy="3834725"/>
          </a:xfrm>
          <a:prstGeom prst="rect">
            <a:avLst/>
          </a:prstGeom>
          <a:noFill/>
          <a:ln>
            <a:noFill/>
          </a:ln>
        </p:spPr>
      </p:pic>
      <p:sp>
        <p:nvSpPr>
          <p:cNvPr id="469" name="Google Shape;469;p74"/>
          <p:cNvSpPr/>
          <p:nvPr/>
        </p:nvSpPr>
        <p:spPr>
          <a:xfrm>
            <a:off x="457200" y="3188050"/>
            <a:ext cx="3132600" cy="1254600"/>
          </a:xfrm>
          <a:prstGeom prst="wedgeEllipseCallout">
            <a:avLst>
              <a:gd fmla="val 30669" name="adj1"/>
              <a:gd fmla="val -89102" name="adj2"/>
            </a:avLst>
          </a:prstGeom>
          <a:solidFill>
            <a:srgbClr val="1155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Concerns the process of object creation</a:t>
            </a:r>
            <a:endParaRPr b="1" sz="1800">
              <a:solidFill>
                <a:srgbClr val="FFFFFF"/>
              </a:solidFill>
              <a:latin typeface="Roboto"/>
              <a:ea typeface="Roboto"/>
              <a:cs typeface="Roboto"/>
              <a:sym typeface="Roboto"/>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7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Design patterns: </a:t>
            </a:r>
            <a:br>
              <a:rPr lang="en"/>
            </a:br>
            <a:r>
              <a:rPr lang="en">
                <a:solidFill>
                  <a:srgbClr val="CCCCCC"/>
                </a:solidFill>
              </a:rPr>
              <a:t>Categories</a:t>
            </a:r>
            <a:endParaRPr>
              <a:solidFill>
                <a:srgbClr val="CCCCCC"/>
              </a:solidFill>
            </a:endParaRPr>
          </a:p>
        </p:txBody>
      </p:sp>
      <p:pic>
        <p:nvPicPr>
          <p:cNvPr id="475" name="Google Shape;475;p75"/>
          <p:cNvPicPr preferRelativeResize="0"/>
          <p:nvPr/>
        </p:nvPicPr>
        <p:blipFill>
          <a:blip r:embed="rId3">
            <a:alphaModFix/>
          </a:blip>
          <a:stretch>
            <a:fillRect/>
          </a:stretch>
        </p:blipFill>
        <p:spPr>
          <a:xfrm>
            <a:off x="152400" y="2052125"/>
            <a:ext cx="8906249" cy="3834725"/>
          </a:xfrm>
          <a:prstGeom prst="rect">
            <a:avLst/>
          </a:prstGeom>
          <a:noFill/>
          <a:ln>
            <a:noFill/>
          </a:ln>
        </p:spPr>
      </p:pic>
      <p:sp>
        <p:nvSpPr>
          <p:cNvPr id="476" name="Google Shape;476;p75"/>
          <p:cNvSpPr/>
          <p:nvPr/>
        </p:nvSpPr>
        <p:spPr>
          <a:xfrm>
            <a:off x="3685025" y="3342188"/>
            <a:ext cx="3132600" cy="1254600"/>
          </a:xfrm>
          <a:prstGeom prst="wedgeEllipseCallout">
            <a:avLst>
              <a:gd fmla="val 4294" name="adj1"/>
              <a:gd fmla="val -97014" name="adj2"/>
            </a:avLst>
          </a:prstGeom>
          <a:solidFill>
            <a:srgbClr val="1155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Deals with the composition of classes or objects</a:t>
            </a:r>
            <a:endParaRPr b="1" sz="1800">
              <a:solidFill>
                <a:srgbClr val="FFFFFF"/>
              </a:solidFill>
              <a:latin typeface="Roboto"/>
              <a:ea typeface="Roboto"/>
              <a:cs typeface="Roboto"/>
              <a:sym typeface="Roboto"/>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7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Design patterns: </a:t>
            </a:r>
            <a:br>
              <a:rPr lang="en"/>
            </a:br>
            <a:r>
              <a:rPr lang="en">
                <a:solidFill>
                  <a:srgbClr val="CCCCCC"/>
                </a:solidFill>
              </a:rPr>
              <a:t>Categories</a:t>
            </a:r>
            <a:endParaRPr>
              <a:solidFill>
                <a:srgbClr val="CCCCCC"/>
              </a:solidFill>
            </a:endParaRPr>
          </a:p>
        </p:txBody>
      </p:sp>
      <p:pic>
        <p:nvPicPr>
          <p:cNvPr id="482" name="Google Shape;482;p76"/>
          <p:cNvPicPr preferRelativeResize="0"/>
          <p:nvPr/>
        </p:nvPicPr>
        <p:blipFill>
          <a:blip r:embed="rId3">
            <a:alphaModFix/>
          </a:blip>
          <a:stretch>
            <a:fillRect/>
          </a:stretch>
        </p:blipFill>
        <p:spPr>
          <a:xfrm>
            <a:off x="152400" y="2052125"/>
            <a:ext cx="8906249" cy="3834725"/>
          </a:xfrm>
          <a:prstGeom prst="rect">
            <a:avLst/>
          </a:prstGeom>
          <a:noFill/>
          <a:ln>
            <a:noFill/>
          </a:ln>
        </p:spPr>
      </p:pic>
      <p:sp>
        <p:nvSpPr>
          <p:cNvPr id="483" name="Google Shape;483;p76"/>
          <p:cNvSpPr/>
          <p:nvPr/>
        </p:nvSpPr>
        <p:spPr>
          <a:xfrm>
            <a:off x="5586975" y="3570805"/>
            <a:ext cx="3516600" cy="1806000"/>
          </a:xfrm>
          <a:prstGeom prst="wedgeEllipseCallout">
            <a:avLst>
              <a:gd fmla="val 4294" name="adj1"/>
              <a:gd fmla="val -97014" name="adj2"/>
            </a:avLst>
          </a:prstGeom>
          <a:solidFill>
            <a:srgbClr val="1155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Characterize the ways in which classes or objects interact and distribute responsibility</a:t>
            </a:r>
            <a:endParaRPr b="1" sz="1800">
              <a:solidFill>
                <a:srgbClr val="FFFFFF"/>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Professional vs empiric</a:t>
            </a:r>
            <a:endParaRPr/>
          </a:p>
        </p:txBody>
      </p:sp>
      <p:pic>
        <p:nvPicPr>
          <p:cNvPr descr="Appealing-House-Drawing-Floor-Plans-Online-Free-with-Drawing-Plans-Online-Involved-Complete-Complement-of-House.jpg" id="75" name="Google Shape;75;p14"/>
          <p:cNvPicPr preferRelativeResize="0"/>
          <p:nvPr/>
        </p:nvPicPr>
        <p:blipFill>
          <a:blip r:embed="rId3">
            <a:alphaModFix/>
          </a:blip>
          <a:stretch>
            <a:fillRect/>
          </a:stretch>
        </p:blipFill>
        <p:spPr>
          <a:xfrm>
            <a:off x="1238250" y="1678050"/>
            <a:ext cx="6667500" cy="47625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7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Design patterns: </a:t>
            </a:r>
            <a:br>
              <a:rPr lang="en"/>
            </a:br>
            <a:r>
              <a:rPr lang="en">
                <a:solidFill>
                  <a:srgbClr val="CCCCCC"/>
                </a:solidFill>
              </a:rPr>
              <a:t>Categories</a:t>
            </a:r>
            <a:endParaRPr>
              <a:solidFill>
                <a:srgbClr val="CCCCCC"/>
              </a:solidFill>
            </a:endParaRPr>
          </a:p>
        </p:txBody>
      </p:sp>
      <p:pic>
        <p:nvPicPr>
          <p:cNvPr id="489" name="Google Shape;489;p77"/>
          <p:cNvPicPr preferRelativeResize="0"/>
          <p:nvPr/>
        </p:nvPicPr>
        <p:blipFill>
          <a:blip r:embed="rId3">
            <a:alphaModFix/>
          </a:blip>
          <a:stretch>
            <a:fillRect/>
          </a:stretch>
        </p:blipFill>
        <p:spPr>
          <a:xfrm>
            <a:off x="152400" y="2052125"/>
            <a:ext cx="8906249" cy="3834725"/>
          </a:xfrm>
          <a:prstGeom prst="rect">
            <a:avLst/>
          </a:prstGeom>
          <a:noFill/>
          <a:ln>
            <a:noFill/>
          </a:ln>
        </p:spPr>
      </p:pic>
      <p:sp>
        <p:nvSpPr>
          <p:cNvPr id="490" name="Google Shape;490;p77"/>
          <p:cNvSpPr/>
          <p:nvPr/>
        </p:nvSpPr>
        <p:spPr>
          <a:xfrm>
            <a:off x="2590775" y="2188475"/>
            <a:ext cx="2898600" cy="1344300"/>
          </a:xfrm>
          <a:prstGeom prst="wedgeEllipseCallout">
            <a:avLst>
              <a:gd fmla="val -69501" name="adj1"/>
              <a:gd fmla="val 1385" name="adj2"/>
            </a:avLst>
          </a:prstGeom>
          <a:solidFill>
            <a:srgbClr val="00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Deal with relationship between classes and subclases</a:t>
            </a:r>
            <a:endParaRPr b="1" sz="1800">
              <a:latin typeface="Roboto"/>
              <a:ea typeface="Roboto"/>
              <a:cs typeface="Roboto"/>
              <a:sym typeface="Roboto"/>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7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Design patterns: </a:t>
            </a:r>
            <a:br>
              <a:rPr lang="en"/>
            </a:br>
            <a:r>
              <a:rPr lang="en">
                <a:solidFill>
                  <a:srgbClr val="CCCCCC"/>
                </a:solidFill>
              </a:rPr>
              <a:t>Categories</a:t>
            </a:r>
            <a:endParaRPr>
              <a:solidFill>
                <a:srgbClr val="CCCCCC"/>
              </a:solidFill>
            </a:endParaRPr>
          </a:p>
        </p:txBody>
      </p:sp>
      <p:pic>
        <p:nvPicPr>
          <p:cNvPr id="496" name="Google Shape;496;p78"/>
          <p:cNvPicPr preferRelativeResize="0"/>
          <p:nvPr/>
        </p:nvPicPr>
        <p:blipFill>
          <a:blip r:embed="rId3">
            <a:alphaModFix/>
          </a:blip>
          <a:stretch>
            <a:fillRect/>
          </a:stretch>
        </p:blipFill>
        <p:spPr>
          <a:xfrm>
            <a:off x="152400" y="2052125"/>
            <a:ext cx="8906249" cy="3834725"/>
          </a:xfrm>
          <a:prstGeom prst="rect">
            <a:avLst/>
          </a:prstGeom>
          <a:noFill/>
          <a:ln>
            <a:noFill/>
          </a:ln>
        </p:spPr>
      </p:pic>
      <p:sp>
        <p:nvSpPr>
          <p:cNvPr id="497" name="Google Shape;497;p78"/>
          <p:cNvSpPr/>
          <p:nvPr/>
        </p:nvSpPr>
        <p:spPr>
          <a:xfrm>
            <a:off x="2666975" y="2645675"/>
            <a:ext cx="3307200" cy="1557600"/>
          </a:xfrm>
          <a:prstGeom prst="wedgeEllipseCallout">
            <a:avLst>
              <a:gd fmla="val -69501" name="adj1"/>
              <a:gd fmla="val 1385" name="adj2"/>
            </a:avLst>
          </a:prstGeom>
          <a:solidFill>
            <a:srgbClr val="00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Deal with relationship between objects which can be changed in run-time</a:t>
            </a:r>
            <a:endParaRPr b="1" sz="1800">
              <a:latin typeface="Roboto"/>
              <a:ea typeface="Roboto"/>
              <a:cs typeface="Roboto"/>
              <a:sym typeface="Roboto"/>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pic>
        <p:nvPicPr>
          <p:cNvPr descr="constructicons-g1-alts.jpg" id="502" name="Google Shape;502;p79"/>
          <p:cNvPicPr preferRelativeResize="0"/>
          <p:nvPr/>
        </p:nvPicPr>
        <p:blipFill rotWithShape="1">
          <a:blip r:embed="rId3">
            <a:alphaModFix/>
          </a:blip>
          <a:srcRect b="0" l="0" r="7518" t="0"/>
          <a:stretch/>
        </p:blipFill>
        <p:spPr>
          <a:xfrm>
            <a:off x="5393250" y="4016500"/>
            <a:ext cx="3750750" cy="2818300"/>
          </a:xfrm>
          <a:prstGeom prst="rect">
            <a:avLst/>
          </a:prstGeom>
          <a:noFill/>
          <a:ln>
            <a:noFill/>
          </a:ln>
        </p:spPr>
      </p:pic>
      <p:sp>
        <p:nvSpPr>
          <p:cNvPr id="503" name="Google Shape;503;p7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Creational patterns</a:t>
            </a:r>
            <a:endParaRPr/>
          </a:p>
        </p:txBody>
      </p:sp>
      <p:sp>
        <p:nvSpPr>
          <p:cNvPr id="504" name="Google Shape;504;p79"/>
          <p:cNvSpPr txBox="1"/>
          <p:nvPr>
            <p:ph idx="1" type="body"/>
          </p:nvPr>
        </p:nvSpPr>
        <p:spPr>
          <a:xfrm>
            <a:off x="457200" y="1600200"/>
            <a:ext cx="75252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Abstracts the instantiation process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Help make a system independent of how its objects are created, composed and represented.</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8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Creational patterns</a:t>
            </a:r>
            <a:endParaRPr/>
          </a:p>
        </p:txBody>
      </p:sp>
      <p:sp>
        <p:nvSpPr>
          <p:cNvPr id="510" name="Google Shape;510;p80"/>
          <p:cNvSpPr txBox="1"/>
          <p:nvPr>
            <p:ph idx="1" type="body"/>
          </p:nvPr>
        </p:nvSpPr>
        <p:spPr>
          <a:xfrm>
            <a:off x="457200" y="1600200"/>
            <a:ext cx="81219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Two main focuses:</a:t>
            </a:r>
            <a:endParaRPr/>
          </a:p>
          <a:p>
            <a:pPr indent="-381000" lvl="1" marL="914400" rtl="0" algn="l">
              <a:spcBef>
                <a:spcPts val="0"/>
              </a:spcBef>
              <a:spcAft>
                <a:spcPts val="0"/>
              </a:spcAft>
              <a:buSzPts val="2400"/>
              <a:buChar char="◆"/>
            </a:pPr>
            <a:r>
              <a:rPr lang="en"/>
              <a:t>Encapsulates the knowledge about </a:t>
            </a:r>
            <a:r>
              <a:rPr b="1" lang="en">
                <a:solidFill>
                  <a:srgbClr val="FF0000"/>
                </a:solidFill>
              </a:rPr>
              <a:t>which concrete classes</a:t>
            </a:r>
            <a:r>
              <a:rPr lang="en"/>
              <a:t> the system uses</a:t>
            </a:r>
            <a:endParaRPr/>
          </a:p>
          <a:p>
            <a:pPr indent="-381000" lvl="1" marL="914400" rtl="0" algn="l">
              <a:spcBef>
                <a:spcPts val="0"/>
              </a:spcBef>
              <a:spcAft>
                <a:spcPts val="0"/>
              </a:spcAft>
              <a:buSzPts val="2400"/>
              <a:buChar char="◆"/>
            </a:pPr>
            <a:r>
              <a:rPr lang="en"/>
              <a:t>Hides how instances of the classes are created and put together</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pic>
        <p:nvPicPr>
          <p:cNvPr descr="1350363450_1.jpg" id="511" name="Google Shape;511;p80"/>
          <p:cNvPicPr preferRelativeResize="0"/>
          <p:nvPr/>
        </p:nvPicPr>
        <p:blipFill rotWithShape="1">
          <a:blip r:embed="rId3">
            <a:alphaModFix/>
          </a:blip>
          <a:srcRect b="8800" l="0" r="9214" t="0"/>
          <a:stretch/>
        </p:blipFill>
        <p:spPr>
          <a:xfrm>
            <a:off x="5893425" y="3592750"/>
            <a:ext cx="3250574" cy="326525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8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Creational patterns</a:t>
            </a:r>
            <a:endParaRPr sz="2400"/>
          </a:p>
          <a:p>
            <a:pPr indent="0" lvl="0" marL="0" rtl="0" algn="l">
              <a:spcBef>
                <a:spcPts val="0"/>
              </a:spcBef>
              <a:spcAft>
                <a:spcPts val="0"/>
              </a:spcAft>
              <a:buNone/>
            </a:pPr>
            <a:r>
              <a:rPr lang="en">
                <a:solidFill>
                  <a:srgbClr val="999999"/>
                </a:solidFill>
              </a:rPr>
              <a:t>Singleton</a:t>
            </a:r>
            <a:endParaRPr>
              <a:solidFill>
                <a:srgbClr val="999999"/>
              </a:solidFill>
            </a:endParaRPr>
          </a:p>
        </p:txBody>
      </p:sp>
      <p:sp>
        <p:nvSpPr>
          <p:cNvPr id="517" name="Google Shape;517;p81"/>
          <p:cNvSpPr txBox="1"/>
          <p:nvPr>
            <p:ph idx="1" type="body"/>
          </p:nvPr>
        </p:nvSpPr>
        <p:spPr>
          <a:xfrm>
            <a:off x="457200" y="1600200"/>
            <a:ext cx="68937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Purpose:</a:t>
            </a:r>
            <a:endParaRPr/>
          </a:p>
          <a:p>
            <a:pPr indent="-381000" lvl="1" marL="914400" marR="0" rtl="0" algn="l">
              <a:lnSpc>
                <a:spcPct val="100000"/>
              </a:lnSpc>
              <a:spcBef>
                <a:spcPts val="0"/>
              </a:spcBef>
              <a:spcAft>
                <a:spcPts val="0"/>
              </a:spcAft>
              <a:buSzPts val="2400"/>
              <a:buChar char="◆"/>
            </a:pPr>
            <a:r>
              <a:rPr lang="en"/>
              <a:t>Ensure that a class has one instance and provide a global point of access to it</a:t>
            </a:r>
            <a:endParaRPr/>
          </a:p>
          <a:p>
            <a:pPr indent="-381000" lvl="1" marL="914400" marR="0" rtl="0" algn="l">
              <a:lnSpc>
                <a:spcPct val="100000"/>
              </a:lnSpc>
              <a:spcBef>
                <a:spcPts val="0"/>
              </a:spcBef>
              <a:spcAft>
                <a:spcPts val="0"/>
              </a:spcAft>
              <a:buSzPts val="2400"/>
              <a:buChar char="◆"/>
            </a:pPr>
            <a:r>
              <a:rPr lang="en"/>
              <a:t>Singleton ensures that no other instance of a class can be created</a:t>
            </a:r>
            <a:endParaRPr/>
          </a:p>
          <a:p>
            <a:pPr indent="-381000" lvl="1" marL="914400" marR="0" rtl="0" algn="l">
              <a:lnSpc>
                <a:spcPct val="100000"/>
              </a:lnSpc>
              <a:spcBef>
                <a:spcPts val="0"/>
              </a:spcBef>
              <a:spcAft>
                <a:spcPts val="0"/>
              </a:spcAft>
              <a:buSzPts val="2400"/>
              <a:buChar char="◆"/>
            </a:pPr>
            <a:r>
              <a:rPr lang="en"/>
              <a:t>Singleton provides a way to access the instance</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pic>
        <p:nvPicPr>
          <p:cNvPr id="518" name="Google Shape;518;p81"/>
          <p:cNvPicPr preferRelativeResize="0"/>
          <p:nvPr/>
        </p:nvPicPr>
        <p:blipFill>
          <a:blip r:embed="rId3">
            <a:alphaModFix/>
          </a:blip>
          <a:stretch>
            <a:fillRect/>
          </a:stretch>
        </p:blipFill>
        <p:spPr>
          <a:xfrm>
            <a:off x="6004050" y="4503050"/>
            <a:ext cx="3139950" cy="23549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8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Creational patterns</a:t>
            </a:r>
            <a:endParaRPr sz="2400"/>
          </a:p>
          <a:p>
            <a:pPr indent="0" lvl="0" marL="0" rtl="0" algn="l">
              <a:spcBef>
                <a:spcPts val="0"/>
              </a:spcBef>
              <a:spcAft>
                <a:spcPts val="0"/>
              </a:spcAft>
              <a:buNone/>
            </a:pPr>
            <a:r>
              <a:rPr lang="en">
                <a:solidFill>
                  <a:srgbClr val="999999"/>
                </a:solidFill>
              </a:rPr>
              <a:t>Singleton</a:t>
            </a:r>
            <a:endParaRPr>
              <a:solidFill>
                <a:srgbClr val="999999"/>
              </a:solidFill>
            </a:endParaRPr>
          </a:p>
        </p:txBody>
      </p:sp>
      <p:sp>
        <p:nvSpPr>
          <p:cNvPr id="524" name="Google Shape;524;p82"/>
          <p:cNvSpPr txBox="1"/>
          <p:nvPr>
            <p:ph idx="1" type="body"/>
          </p:nvPr>
        </p:nvSpPr>
        <p:spPr>
          <a:xfrm>
            <a:off x="457200" y="1600200"/>
            <a:ext cx="81219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Structure:</a:t>
            </a:r>
            <a:endParaRPr/>
          </a:p>
          <a:p>
            <a:pPr indent="0" lvl="0" marL="457200" marR="0" rtl="0" algn="l">
              <a:lnSpc>
                <a:spcPct val="100000"/>
              </a:lnSpc>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pic>
        <p:nvPicPr>
          <p:cNvPr id="525" name="Google Shape;525;p82"/>
          <p:cNvPicPr preferRelativeResize="0"/>
          <p:nvPr/>
        </p:nvPicPr>
        <p:blipFill>
          <a:blip r:embed="rId3">
            <a:alphaModFix/>
          </a:blip>
          <a:stretch>
            <a:fillRect/>
          </a:stretch>
        </p:blipFill>
        <p:spPr>
          <a:xfrm>
            <a:off x="1057275" y="2676525"/>
            <a:ext cx="7029450" cy="15049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8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Creational patterns</a:t>
            </a:r>
            <a:endParaRPr sz="2400"/>
          </a:p>
          <a:p>
            <a:pPr indent="0" lvl="0" marL="0" rtl="0" algn="l">
              <a:spcBef>
                <a:spcPts val="0"/>
              </a:spcBef>
              <a:spcAft>
                <a:spcPts val="0"/>
              </a:spcAft>
              <a:buNone/>
            </a:pPr>
            <a:r>
              <a:rPr lang="en">
                <a:solidFill>
                  <a:srgbClr val="999999"/>
                </a:solidFill>
              </a:rPr>
              <a:t>Singleton</a:t>
            </a:r>
            <a:endParaRPr>
              <a:solidFill>
                <a:srgbClr val="999999"/>
              </a:solidFill>
            </a:endParaRPr>
          </a:p>
        </p:txBody>
      </p:sp>
      <p:sp>
        <p:nvSpPr>
          <p:cNvPr id="531" name="Google Shape;531;p83"/>
          <p:cNvSpPr txBox="1"/>
          <p:nvPr>
            <p:ph idx="1" type="body"/>
          </p:nvPr>
        </p:nvSpPr>
        <p:spPr>
          <a:xfrm>
            <a:off x="457200" y="1600200"/>
            <a:ext cx="81219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Structure:</a:t>
            </a:r>
            <a:endParaRPr/>
          </a:p>
          <a:p>
            <a:pPr indent="0" lvl="0" marL="457200" marR="0" rtl="0" algn="l">
              <a:lnSpc>
                <a:spcPct val="100000"/>
              </a:lnSpc>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pic>
        <p:nvPicPr>
          <p:cNvPr id="532" name="Google Shape;532;p83"/>
          <p:cNvPicPr preferRelativeResize="0"/>
          <p:nvPr/>
        </p:nvPicPr>
        <p:blipFill rotWithShape="1">
          <a:blip r:embed="rId3">
            <a:alphaModFix/>
          </a:blip>
          <a:srcRect b="0" l="0" r="13971" t="0"/>
          <a:stretch/>
        </p:blipFill>
        <p:spPr>
          <a:xfrm>
            <a:off x="1435400" y="2475650"/>
            <a:ext cx="6475399" cy="34579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8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Creational patterns</a:t>
            </a:r>
            <a:endParaRPr sz="2400"/>
          </a:p>
          <a:p>
            <a:pPr indent="0" lvl="0" marL="0" rtl="0" algn="l">
              <a:spcBef>
                <a:spcPts val="0"/>
              </a:spcBef>
              <a:spcAft>
                <a:spcPts val="0"/>
              </a:spcAft>
              <a:buNone/>
            </a:pPr>
            <a:r>
              <a:rPr lang="en">
                <a:solidFill>
                  <a:srgbClr val="999999"/>
                </a:solidFill>
              </a:rPr>
              <a:t>Singleton</a:t>
            </a:r>
            <a:endParaRPr>
              <a:solidFill>
                <a:srgbClr val="999999"/>
              </a:solidFill>
            </a:endParaRPr>
          </a:p>
        </p:txBody>
      </p:sp>
      <p:sp>
        <p:nvSpPr>
          <p:cNvPr id="538" name="Google Shape;538;p84"/>
          <p:cNvSpPr txBox="1"/>
          <p:nvPr>
            <p:ph idx="1" type="body"/>
          </p:nvPr>
        </p:nvSpPr>
        <p:spPr>
          <a:xfrm>
            <a:off x="457200" y="1600200"/>
            <a:ext cx="81219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Collaborations:</a:t>
            </a:r>
            <a:endParaRPr/>
          </a:p>
          <a:p>
            <a:pPr indent="-381000" lvl="1" marL="914400" marR="0" rtl="0" algn="l">
              <a:lnSpc>
                <a:spcPct val="100000"/>
              </a:lnSpc>
              <a:spcBef>
                <a:spcPts val="0"/>
              </a:spcBef>
              <a:spcAft>
                <a:spcPts val="0"/>
              </a:spcAft>
              <a:buSzPts val="2400"/>
              <a:buChar char="◆"/>
            </a:pPr>
            <a:r>
              <a:rPr lang="en"/>
              <a:t>Singleton class defines an </a:t>
            </a:r>
            <a:r>
              <a:rPr i="1" lang="en"/>
              <a:t>Instance</a:t>
            </a:r>
            <a:r>
              <a:rPr lang="en"/>
              <a:t> static method that let clients access its unique instance. </a:t>
            </a:r>
            <a:endParaRPr/>
          </a:p>
          <a:p>
            <a:pPr indent="-381000" lvl="1" marL="914400" marR="0" rtl="0" algn="l">
              <a:lnSpc>
                <a:spcPct val="100000"/>
              </a:lnSpc>
              <a:spcBef>
                <a:spcPts val="0"/>
              </a:spcBef>
              <a:spcAft>
                <a:spcPts val="0"/>
              </a:spcAft>
              <a:buSzPts val="2400"/>
              <a:buChar char="◆"/>
            </a:pPr>
            <a:r>
              <a:rPr lang="en"/>
              <a:t>Singleton is in charge of creating its own instance</a:t>
            </a:r>
            <a:endParaRPr/>
          </a:p>
          <a:p>
            <a:pPr indent="-381000" lvl="1" marL="914400" marR="0" rtl="0" algn="l">
              <a:lnSpc>
                <a:spcPct val="100000"/>
              </a:lnSpc>
              <a:spcBef>
                <a:spcPts val="0"/>
              </a:spcBef>
              <a:spcAft>
                <a:spcPts val="0"/>
              </a:spcAft>
              <a:buSzPts val="2400"/>
              <a:buChar char="◆"/>
            </a:pPr>
            <a:r>
              <a:rPr lang="en"/>
              <a:t>Clients access the singleton only through the </a:t>
            </a:r>
            <a:r>
              <a:rPr i="1" lang="en"/>
              <a:t>Instance</a:t>
            </a:r>
            <a:r>
              <a:rPr lang="en"/>
              <a:t> method</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8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Creational patterns</a:t>
            </a:r>
            <a:endParaRPr sz="2400"/>
          </a:p>
          <a:p>
            <a:pPr indent="0" lvl="0" marL="0" rtl="0" algn="l">
              <a:spcBef>
                <a:spcPts val="0"/>
              </a:spcBef>
              <a:spcAft>
                <a:spcPts val="0"/>
              </a:spcAft>
              <a:buNone/>
            </a:pPr>
            <a:r>
              <a:rPr lang="en">
                <a:solidFill>
                  <a:srgbClr val="999999"/>
                </a:solidFill>
              </a:rPr>
              <a:t>Singleton</a:t>
            </a:r>
            <a:endParaRPr>
              <a:solidFill>
                <a:srgbClr val="999999"/>
              </a:solidFill>
            </a:endParaRPr>
          </a:p>
        </p:txBody>
      </p:sp>
      <p:sp>
        <p:nvSpPr>
          <p:cNvPr id="544" name="Google Shape;544;p85"/>
          <p:cNvSpPr txBox="1"/>
          <p:nvPr>
            <p:ph idx="1" type="body"/>
          </p:nvPr>
        </p:nvSpPr>
        <p:spPr>
          <a:xfrm>
            <a:off x="457200" y="1600200"/>
            <a:ext cx="81219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Example:</a:t>
            </a:r>
            <a:endParaRPr/>
          </a:p>
          <a:p>
            <a:pPr indent="0" lvl="0" marL="457200" marR="0" rtl="0" algn="l">
              <a:lnSpc>
                <a:spcPct val="100000"/>
              </a:lnSpc>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pic>
        <p:nvPicPr>
          <p:cNvPr id="545" name="Google Shape;545;p85"/>
          <p:cNvPicPr preferRelativeResize="0"/>
          <p:nvPr/>
        </p:nvPicPr>
        <p:blipFill>
          <a:blip r:embed="rId3">
            <a:alphaModFix/>
          </a:blip>
          <a:stretch>
            <a:fillRect/>
          </a:stretch>
        </p:blipFill>
        <p:spPr>
          <a:xfrm>
            <a:off x="2344025" y="2328738"/>
            <a:ext cx="4667250" cy="429577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8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Creational patterns</a:t>
            </a:r>
            <a:endParaRPr sz="2400"/>
          </a:p>
          <a:p>
            <a:pPr indent="0" lvl="0" marL="0" rtl="0" algn="l">
              <a:spcBef>
                <a:spcPts val="0"/>
              </a:spcBef>
              <a:spcAft>
                <a:spcPts val="0"/>
              </a:spcAft>
              <a:buNone/>
            </a:pPr>
            <a:r>
              <a:rPr lang="en">
                <a:solidFill>
                  <a:srgbClr val="999999"/>
                </a:solidFill>
              </a:rPr>
              <a:t>Singleton</a:t>
            </a:r>
            <a:endParaRPr>
              <a:solidFill>
                <a:srgbClr val="999999"/>
              </a:solidFill>
            </a:endParaRPr>
          </a:p>
        </p:txBody>
      </p:sp>
      <p:sp>
        <p:nvSpPr>
          <p:cNvPr id="551" name="Google Shape;551;p86"/>
          <p:cNvSpPr txBox="1"/>
          <p:nvPr>
            <p:ph idx="1" type="body"/>
          </p:nvPr>
        </p:nvSpPr>
        <p:spPr>
          <a:xfrm>
            <a:off x="457200" y="1600200"/>
            <a:ext cx="81219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Apply when:</a:t>
            </a:r>
            <a:endParaRPr/>
          </a:p>
          <a:p>
            <a:pPr indent="-381000" lvl="1" marL="914400" marR="0" rtl="0" algn="l">
              <a:lnSpc>
                <a:spcPct val="100000"/>
              </a:lnSpc>
              <a:spcBef>
                <a:spcPts val="0"/>
              </a:spcBef>
              <a:spcAft>
                <a:spcPts val="0"/>
              </a:spcAft>
              <a:buSzPts val="2400"/>
              <a:buChar char="◆"/>
            </a:pPr>
            <a:r>
              <a:rPr lang="en"/>
              <a:t>There must be exactly one instance of a class and it must be accessible from a well-known access point</a:t>
            </a:r>
            <a:endParaRPr/>
          </a:p>
          <a:p>
            <a:pPr indent="0" lvl="0" marL="457200" marR="0" rtl="0" algn="l">
              <a:lnSpc>
                <a:spcPct val="100000"/>
              </a:lnSpc>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For computer engineers...</a:t>
            </a:r>
            <a:endParaRPr/>
          </a:p>
        </p:txBody>
      </p:sp>
      <p:sp>
        <p:nvSpPr>
          <p:cNvPr id="81" name="Google Shape;81;p15"/>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There are formal ways to do ours jobs</a:t>
            </a:r>
            <a:endParaRPr/>
          </a:p>
          <a:p>
            <a:pPr indent="-381000" lvl="1" marL="914400" rtl="0" algn="l">
              <a:spcBef>
                <a:spcPts val="0"/>
              </a:spcBef>
              <a:spcAft>
                <a:spcPts val="0"/>
              </a:spcAft>
              <a:buSzPts val="2400"/>
              <a:buChar char="◆"/>
            </a:pPr>
            <a:r>
              <a:rPr lang="en"/>
              <a:t>Project management methodologies</a:t>
            </a:r>
            <a:endParaRPr/>
          </a:p>
          <a:p>
            <a:pPr indent="-381000" lvl="1" marL="914400" rtl="0" algn="l">
              <a:spcBef>
                <a:spcPts val="0"/>
              </a:spcBef>
              <a:spcAft>
                <a:spcPts val="0"/>
              </a:spcAft>
              <a:buSzPts val="2400"/>
              <a:buChar char="◆"/>
            </a:pPr>
            <a:r>
              <a:rPr lang="en"/>
              <a:t>Development methodologies</a:t>
            </a:r>
            <a:endParaRPr/>
          </a:p>
          <a:p>
            <a:pPr indent="-381000" lvl="1" marL="914400" rtl="0" algn="l">
              <a:spcBef>
                <a:spcPts val="0"/>
              </a:spcBef>
              <a:spcAft>
                <a:spcPts val="0"/>
              </a:spcAft>
              <a:buSzPts val="2400"/>
              <a:buChar char="◆"/>
            </a:pPr>
            <a:r>
              <a:rPr lang="en"/>
              <a:t>Standards and frameworks</a:t>
            </a:r>
            <a:endParaRPr/>
          </a:p>
          <a:p>
            <a:pPr indent="-381000" lvl="1" marL="914400" rtl="0" algn="l">
              <a:spcBef>
                <a:spcPts val="0"/>
              </a:spcBef>
              <a:spcAft>
                <a:spcPts val="0"/>
              </a:spcAft>
              <a:buSzPts val="2400"/>
              <a:buChar char="◆"/>
            </a:pPr>
            <a:r>
              <a:rPr lang="en"/>
              <a:t>Best practices</a:t>
            </a:r>
            <a:endParaRPr/>
          </a:p>
          <a:p>
            <a:pPr indent="-381000" lvl="1" marL="914400" rtl="0" algn="l">
              <a:spcBef>
                <a:spcPts val="0"/>
              </a:spcBef>
              <a:spcAft>
                <a:spcPts val="0"/>
              </a:spcAft>
              <a:buSzPts val="2400"/>
              <a:buChar char="◆"/>
            </a:pPr>
            <a:r>
              <a:rPr lang="en"/>
              <a:t>Tools</a:t>
            </a:r>
            <a:endParaRPr/>
          </a:p>
          <a:p>
            <a:pPr indent="0" lvl="0" marL="457200" rtl="0" algn="l">
              <a:spcBef>
                <a:spcPts val="600"/>
              </a:spcBef>
              <a:spcAft>
                <a:spcPts val="0"/>
              </a:spcAft>
              <a:buNone/>
            </a:pPr>
            <a:r>
              <a:t/>
            </a:r>
            <a:endParaRPr/>
          </a:p>
          <a:p>
            <a:pPr indent="-419100" lvl="0" marL="457200" rtl="0" algn="l">
              <a:spcBef>
                <a:spcPts val="600"/>
              </a:spcBef>
              <a:spcAft>
                <a:spcPts val="0"/>
              </a:spcAft>
              <a:buSzPts val="3000"/>
              <a:buChar char="➔"/>
            </a:pPr>
            <a:r>
              <a:rPr lang="en"/>
              <a:t>These are some of the things that separates an engineer from the kid coding in his room..</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87"/>
          <p:cNvPicPr preferRelativeResize="0"/>
          <p:nvPr/>
        </p:nvPicPr>
        <p:blipFill rotWithShape="1">
          <a:blip r:embed="rId3">
            <a:alphaModFix/>
          </a:blip>
          <a:srcRect b="3873" l="0" r="0" t="17398"/>
          <a:stretch/>
        </p:blipFill>
        <p:spPr>
          <a:xfrm>
            <a:off x="2174500" y="3312225"/>
            <a:ext cx="6969501" cy="3545474"/>
          </a:xfrm>
          <a:prstGeom prst="rect">
            <a:avLst/>
          </a:prstGeom>
          <a:noFill/>
          <a:ln>
            <a:noFill/>
          </a:ln>
        </p:spPr>
      </p:pic>
      <p:sp>
        <p:nvSpPr>
          <p:cNvPr id="557" name="Google Shape;557;p8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Creational patterns</a:t>
            </a:r>
            <a:endParaRPr sz="2400"/>
          </a:p>
          <a:p>
            <a:pPr indent="0" lvl="0" marL="0" rtl="0" algn="l">
              <a:spcBef>
                <a:spcPts val="0"/>
              </a:spcBef>
              <a:spcAft>
                <a:spcPts val="0"/>
              </a:spcAft>
              <a:buNone/>
            </a:pPr>
            <a:r>
              <a:rPr lang="en">
                <a:solidFill>
                  <a:srgbClr val="999999"/>
                </a:solidFill>
              </a:rPr>
              <a:t>Abstract Factory</a:t>
            </a:r>
            <a:endParaRPr>
              <a:solidFill>
                <a:srgbClr val="999999"/>
              </a:solidFill>
            </a:endParaRPr>
          </a:p>
        </p:txBody>
      </p:sp>
      <p:sp>
        <p:nvSpPr>
          <p:cNvPr id="558" name="Google Shape;558;p87"/>
          <p:cNvSpPr txBox="1"/>
          <p:nvPr>
            <p:ph idx="1" type="body"/>
          </p:nvPr>
        </p:nvSpPr>
        <p:spPr>
          <a:xfrm>
            <a:off x="457200" y="1600200"/>
            <a:ext cx="81219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Purpose:</a:t>
            </a:r>
            <a:endParaRPr/>
          </a:p>
          <a:p>
            <a:pPr indent="-381000" lvl="1" marL="914400" marR="0" rtl="0" algn="l">
              <a:lnSpc>
                <a:spcPct val="100000"/>
              </a:lnSpc>
              <a:spcBef>
                <a:spcPts val="0"/>
              </a:spcBef>
              <a:spcAft>
                <a:spcPts val="0"/>
              </a:spcAft>
              <a:buSzPts val="2400"/>
              <a:buChar char="◆"/>
            </a:pPr>
            <a:r>
              <a:rPr lang="en"/>
              <a:t>Provide an interface for creating families of related or dependent objects without specifying their concrete class</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8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Creational patterns</a:t>
            </a:r>
            <a:endParaRPr sz="2400"/>
          </a:p>
          <a:p>
            <a:pPr indent="0" lvl="0" marL="0" rtl="0" algn="l">
              <a:spcBef>
                <a:spcPts val="0"/>
              </a:spcBef>
              <a:spcAft>
                <a:spcPts val="0"/>
              </a:spcAft>
              <a:buNone/>
            </a:pPr>
            <a:r>
              <a:rPr lang="en">
                <a:solidFill>
                  <a:srgbClr val="999999"/>
                </a:solidFill>
              </a:rPr>
              <a:t>Abstract Factory</a:t>
            </a:r>
            <a:endParaRPr>
              <a:solidFill>
                <a:srgbClr val="999999"/>
              </a:solidFill>
            </a:endParaRPr>
          </a:p>
        </p:txBody>
      </p:sp>
      <p:sp>
        <p:nvSpPr>
          <p:cNvPr id="564" name="Google Shape;564;p88"/>
          <p:cNvSpPr txBox="1"/>
          <p:nvPr>
            <p:ph idx="1" type="body"/>
          </p:nvPr>
        </p:nvSpPr>
        <p:spPr>
          <a:xfrm>
            <a:off x="457200" y="1600200"/>
            <a:ext cx="81219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Structure:</a:t>
            </a:r>
            <a:endParaRPr/>
          </a:p>
          <a:p>
            <a:pPr indent="0" lvl="0" marL="457200" marR="0" rtl="0" algn="l">
              <a:lnSpc>
                <a:spcPct val="100000"/>
              </a:lnSpc>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pic>
        <p:nvPicPr>
          <p:cNvPr id="565" name="Google Shape;565;p88"/>
          <p:cNvPicPr preferRelativeResize="0"/>
          <p:nvPr/>
        </p:nvPicPr>
        <p:blipFill rotWithShape="1">
          <a:blip r:embed="rId3">
            <a:alphaModFix/>
          </a:blip>
          <a:srcRect b="0" l="6261" r="0" t="0"/>
          <a:stretch/>
        </p:blipFill>
        <p:spPr>
          <a:xfrm>
            <a:off x="267425" y="2345050"/>
            <a:ext cx="8571775" cy="42571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8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Creational patterns</a:t>
            </a:r>
            <a:endParaRPr sz="2400"/>
          </a:p>
          <a:p>
            <a:pPr indent="0" lvl="0" marL="0" rtl="0" algn="l">
              <a:spcBef>
                <a:spcPts val="0"/>
              </a:spcBef>
              <a:spcAft>
                <a:spcPts val="0"/>
              </a:spcAft>
              <a:buNone/>
            </a:pPr>
            <a:r>
              <a:rPr lang="en">
                <a:solidFill>
                  <a:srgbClr val="999999"/>
                </a:solidFill>
              </a:rPr>
              <a:t>Abstract Factory</a:t>
            </a:r>
            <a:endParaRPr>
              <a:solidFill>
                <a:srgbClr val="999999"/>
              </a:solidFill>
            </a:endParaRPr>
          </a:p>
        </p:txBody>
      </p:sp>
      <p:sp>
        <p:nvSpPr>
          <p:cNvPr id="571" name="Google Shape;571;p89"/>
          <p:cNvSpPr txBox="1"/>
          <p:nvPr>
            <p:ph idx="1" type="body"/>
          </p:nvPr>
        </p:nvSpPr>
        <p:spPr>
          <a:xfrm>
            <a:off x="457200" y="1600200"/>
            <a:ext cx="81219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Collaborations:</a:t>
            </a:r>
            <a:endParaRPr/>
          </a:p>
          <a:p>
            <a:pPr indent="-381000" lvl="1" marL="914400" marR="0" rtl="0" algn="l">
              <a:lnSpc>
                <a:spcPct val="100000"/>
              </a:lnSpc>
              <a:spcBef>
                <a:spcPts val="0"/>
              </a:spcBef>
              <a:spcAft>
                <a:spcPts val="0"/>
              </a:spcAft>
              <a:buSzPts val="2400"/>
              <a:buChar char="◆"/>
            </a:pPr>
            <a:r>
              <a:rPr lang="en"/>
              <a:t>Normally a single instance of a ConcreteFactory is created at run-time</a:t>
            </a:r>
            <a:endParaRPr/>
          </a:p>
          <a:p>
            <a:pPr indent="-381000" lvl="1" marL="914400" marR="0" rtl="0" algn="l">
              <a:lnSpc>
                <a:spcPct val="100000"/>
              </a:lnSpc>
              <a:spcBef>
                <a:spcPts val="0"/>
              </a:spcBef>
              <a:spcAft>
                <a:spcPts val="0"/>
              </a:spcAft>
              <a:buSzPts val="2400"/>
              <a:buChar char="◆"/>
            </a:pPr>
            <a:r>
              <a:rPr lang="en"/>
              <a:t>The concrete factory creates product object having a particular implementation</a:t>
            </a:r>
            <a:endParaRPr/>
          </a:p>
          <a:p>
            <a:pPr indent="-381000" lvl="1" marL="914400" marR="0" rtl="0" algn="l">
              <a:lnSpc>
                <a:spcPct val="100000"/>
              </a:lnSpc>
              <a:spcBef>
                <a:spcPts val="0"/>
              </a:spcBef>
              <a:spcAft>
                <a:spcPts val="0"/>
              </a:spcAft>
              <a:buSzPts val="2400"/>
              <a:buChar char="◆"/>
            </a:pPr>
            <a:r>
              <a:rPr lang="en"/>
              <a:t>To create different product objects, clients should use a different concrete factory</a:t>
            </a:r>
            <a:endParaRPr/>
          </a:p>
          <a:p>
            <a:pPr indent="-381000" lvl="1" marL="914400" marR="0" rtl="0" algn="l">
              <a:lnSpc>
                <a:spcPct val="100000"/>
              </a:lnSpc>
              <a:spcBef>
                <a:spcPts val="0"/>
              </a:spcBef>
              <a:spcAft>
                <a:spcPts val="0"/>
              </a:spcAft>
              <a:buSzPts val="2400"/>
              <a:buChar char="◆"/>
            </a:pPr>
            <a:r>
              <a:rPr lang="en"/>
              <a:t>Abstract Factory defers creation to its ConcreteFactory</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pic>
        <p:nvPicPr>
          <p:cNvPr id="576" name="Google Shape;576;p90"/>
          <p:cNvPicPr preferRelativeResize="0"/>
          <p:nvPr/>
        </p:nvPicPr>
        <p:blipFill>
          <a:blip r:embed="rId3">
            <a:alphaModFix/>
          </a:blip>
          <a:stretch>
            <a:fillRect/>
          </a:stretch>
        </p:blipFill>
        <p:spPr>
          <a:xfrm>
            <a:off x="-53850" y="2208313"/>
            <a:ext cx="9143999" cy="4509123"/>
          </a:xfrm>
          <a:prstGeom prst="rect">
            <a:avLst/>
          </a:prstGeom>
          <a:noFill/>
          <a:ln>
            <a:noFill/>
          </a:ln>
        </p:spPr>
      </p:pic>
      <p:sp>
        <p:nvSpPr>
          <p:cNvPr id="577" name="Google Shape;577;p9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Creational patterns</a:t>
            </a:r>
            <a:endParaRPr sz="2400"/>
          </a:p>
          <a:p>
            <a:pPr indent="0" lvl="0" marL="0" rtl="0" algn="l">
              <a:spcBef>
                <a:spcPts val="0"/>
              </a:spcBef>
              <a:spcAft>
                <a:spcPts val="0"/>
              </a:spcAft>
              <a:buNone/>
            </a:pPr>
            <a:r>
              <a:rPr lang="en">
                <a:solidFill>
                  <a:srgbClr val="999999"/>
                </a:solidFill>
              </a:rPr>
              <a:t>Abstract Factory</a:t>
            </a:r>
            <a:endParaRPr>
              <a:solidFill>
                <a:srgbClr val="999999"/>
              </a:solidFill>
            </a:endParaRPr>
          </a:p>
        </p:txBody>
      </p:sp>
      <p:sp>
        <p:nvSpPr>
          <p:cNvPr id="578" name="Google Shape;578;p90"/>
          <p:cNvSpPr txBox="1"/>
          <p:nvPr>
            <p:ph idx="1" type="body"/>
          </p:nvPr>
        </p:nvSpPr>
        <p:spPr>
          <a:xfrm>
            <a:off x="457200" y="1600200"/>
            <a:ext cx="81219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Example:</a:t>
            </a:r>
            <a:endParaRPr/>
          </a:p>
          <a:p>
            <a:pPr indent="0" lvl="0" marL="457200" marR="0" rtl="0" algn="l">
              <a:lnSpc>
                <a:spcPct val="100000"/>
              </a:lnSpc>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9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Creational patterns</a:t>
            </a:r>
            <a:endParaRPr sz="2400"/>
          </a:p>
          <a:p>
            <a:pPr indent="0" lvl="0" marL="0" rtl="0" algn="l">
              <a:spcBef>
                <a:spcPts val="0"/>
              </a:spcBef>
              <a:spcAft>
                <a:spcPts val="0"/>
              </a:spcAft>
              <a:buNone/>
            </a:pPr>
            <a:r>
              <a:rPr lang="en">
                <a:solidFill>
                  <a:srgbClr val="999999"/>
                </a:solidFill>
              </a:rPr>
              <a:t>Abstract Factory</a:t>
            </a:r>
            <a:endParaRPr>
              <a:solidFill>
                <a:srgbClr val="999999"/>
              </a:solidFill>
            </a:endParaRPr>
          </a:p>
        </p:txBody>
      </p:sp>
      <p:sp>
        <p:nvSpPr>
          <p:cNvPr id="584" name="Google Shape;584;p91"/>
          <p:cNvSpPr txBox="1"/>
          <p:nvPr>
            <p:ph idx="1" type="body"/>
          </p:nvPr>
        </p:nvSpPr>
        <p:spPr>
          <a:xfrm>
            <a:off x="457200" y="1728125"/>
            <a:ext cx="81219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Example:</a:t>
            </a:r>
            <a:endParaRPr/>
          </a:p>
          <a:p>
            <a:pPr indent="0" lvl="0" marL="457200" marR="0" rtl="0" algn="l">
              <a:lnSpc>
                <a:spcPct val="100000"/>
              </a:lnSpc>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pic>
        <p:nvPicPr>
          <p:cNvPr id="585" name="Google Shape;585;p91"/>
          <p:cNvPicPr preferRelativeResize="0"/>
          <p:nvPr/>
        </p:nvPicPr>
        <p:blipFill>
          <a:blip r:embed="rId3">
            <a:alphaModFix/>
          </a:blip>
          <a:stretch>
            <a:fillRect/>
          </a:stretch>
        </p:blipFill>
        <p:spPr>
          <a:xfrm>
            <a:off x="2900800" y="1927075"/>
            <a:ext cx="3728300" cy="471702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9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Creational patterns</a:t>
            </a:r>
            <a:endParaRPr sz="2400"/>
          </a:p>
          <a:p>
            <a:pPr indent="0" lvl="0" marL="0" rtl="0" algn="l">
              <a:spcBef>
                <a:spcPts val="0"/>
              </a:spcBef>
              <a:spcAft>
                <a:spcPts val="0"/>
              </a:spcAft>
              <a:buNone/>
            </a:pPr>
            <a:r>
              <a:rPr lang="en">
                <a:solidFill>
                  <a:srgbClr val="999999"/>
                </a:solidFill>
              </a:rPr>
              <a:t>Abstract Factory</a:t>
            </a:r>
            <a:endParaRPr>
              <a:solidFill>
                <a:srgbClr val="999999"/>
              </a:solidFill>
            </a:endParaRPr>
          </a:p>
        </p:txBody>
      </p:sp>
      <p:sp>
        <p:nvSpPr>
          <p:cNvPr id="591" name="Google Shape;591;p92"/>
          <p:cNvSpPr txBox="1"/>
          <p:nvPr>
            <p:ph idx="1" type="body"/>
          </p:nvPr>
        </p:nvSpPr>
        <p:spPr>
          <a:xfrm>
            <a:off x="457200" y="1600200"/>
            <a:ext cx="81219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Example:</a:t>
            </a:r>
            <a:endParaRPr/>
          </a:p>
          <a:p>
            <a:pPr indent="0" lvl="0" marL="457200" marR="0" rtl="0" algn="l">
              <a:lnSpc>
                <a:spcPct val="100000"/>
              </a:lnSpc>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pic>
        <p:nvPicPr>
          <p:cNvPr id="592" name="Google Shape;592;p92"/>
          <p:cNvPicPr preferRelativeResize="0"/>
          <p:nvPr/>
        </p:nvPicPr>
        <p:blipFill>
          <a:blip r:embed="rId3">
            <a:alphaModFix/>
          </a:blip>
          <a:stretch>
            <a:fillRect/>
          </a:stretch>
        </p:blipFill>
        <p:spPr>
          <a:xfrm>
            <a:off x="2758925" y="1879000"/>
            <a:ext cx="4476750" cy="44100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9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Creational patterns</a:t>
            </a:r>
            <a:endParaRPr sz="2400"/>
          </a:p>
          <a:p>
            <a:pPr indent="0" lvl="0" marL="0" rtl="0" algn="l">
              <a:spcBef>
                <a:spcPts val="0"/>
              </a:spcBef>
              <a:spcAft>
                <a:spcPts val="0"/>
              </a:spcAft>
              <a:buNone/>
            </a:pPr>
            <a:r>
              <a:rPr lang="en">
                <a:solidFill>
                  <a:srgbClr val="999999"/>
                </a:solidFill>
              </a:rPr>
              <a:t>Abstract Factory</a:t>
            </a:r>
            <a:endParaRPr>
              <a:solidFill>
                <a:srgbClr val="999999"/>
              </a:solidFill>
            </a:endParaRPr>
          </a:p>
        </p:txBody>
      </p:sp>
      <p:sp>
        <p:nvSpPr>
          <p:cNvPr id="598" name="Google Shape;598;p93"/>
          <p:cNvSpPr txBox="1"/>
          <p:nvPr>
            <p:ph idx="1" type="body"/>
          </p:nvPr>
        </p:nvSpPr>
        <p:spPr>
          <a:xfrm>
            <a:off x="457200" y="1600200"/>
            <a:ext cx="81219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Example:</a:t>
            </a:r>
            <a:endParaRPr/>
          </a:p>
          <a:p>
            <a:pPr indent="0" lvl="0" marL="457200" marR="0" rtl="0" algn="l">
              <a:lnSpc>
                <a:spcPct val="100000"/>
              </a:lnSpc>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pic>
        <p:nvPicPr>
          <p:cNvPr id="599" name="Google Shape;599;p93"/>
          <p:cNvPicPr preferRelativeResize="0"/>
          <p:nvPr/>
        </p:nvPicPr>
        <p:blipFill>
          <a:blip r:embed="rId3">
            <a:alphaModFix/>
          </a:blip>
          <a:stretch>
            <a:fillRect/>
          </a:stretch>
        </p:blipFill>
        <p:spPr>
          <a:xfrm>
            <a:off x="359225" y="2422538"/>
            <a:ext cx="8667750" cy="43148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9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Creational patterns</a:t>
            </a:r>
            <a:endParaRPr sz="2400"/>
          </a:p>
          <a:p>
            <a:pPr indent="0" lvl="0" marL="0" rtl="0" algn="l">
              <a:spcBef>
                <a:spcPts val="0"/>
              </a:spcBef>
              <a:spcAft>
                <a:spcPts val="0"/>
              </a:spcAft>
              <a:buNone/>
            </a:pPr>
            <a:r>
              <a:rPr lang="en">
                <a:solidFill>
                  <a:srgbClr val="999999"/>
                </a:solidFill>
              </a:rPr>
              <a:t>Abstract Factory</a:t>
            </a:r>
            <a:endParaRPr>
              <a:solidFill>
                <a:srgbClr val="999999"/>
              </a:solidFill>
            </a:endParaRPr>
          </a:p>
        </p:txBody>
      </p:sp>
      <p:sp>
        <p:nvSpPr>
          <p:cNvPr id="605" name="Google Shape;605;p94"/>
          <p:cNvSpPr txBox="1"/>
          <p:nvPr>
            <p:ph idx="1" type="body"/>
          </p:nvPr>
        </p:nvSpPr>
        <p:spPr>
          <a:xfrm>
            <a:off x="457200" y="1600200"/>
            <a:ext cx="81219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Example:</a:t>
            </a:r>
            <a:endParaRPr/>
          </a:p>
          <a:p>
            <a:pPr indent="0" lvl="0" marL="457200" marR="0" rtl="0" algn="l">
              <a:lnSpc>
                <a:spcPct val="100000"/>
              </a:lnSpc>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pic>
        <p:nvPicPr>
          <p:cNvPr id="606" name="Google Shape;606;p94"/>
          <p:cNvPicPr preferRelativeResize="0"/>
          <p:nvPr/>
        </p:nvPicPr>
        <p:blipFill>
          <a:blip r:embed="rId3">
            <a:alphaModFix/>
          </a:blip>
          <a:stretch>
            <a:fillRect/>
          </a:stretch>
        </p:blipFill>
        <p:spPr>
          <a:xfrm>
            <a:off x="1449075" y="2294375"/>
            <a:ext cx="6589000" cy="25390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9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Creational patterns</a:t>
            </a:r>
            <a:endParaRPr sz="2400"/>
          </a:p>
          <a:p>
            <a:pPr indent="0" lvl="0" marL="0" rtl="0" algn="l">
              <a:spcBef>
                <a:spcPts val="0"/>
              </a:spcBef>
              <a:spcAft>
                <a:spcPts val="0"/>
              </a:spcAft>
              <a:buNone/>
            </a:pPr>
            <a:r>
              <a:rPr lang="en">
                <a:solidFill>
                  <a:srgbClr val="999999"/>
                </a:solidFill>
              </a:rPr>
              <a:t>Abstract Factory</a:t>
            </a:r>
            <a:endParaRPr>
              <a:solidFill>
                <a:srgbClr val="999999"/>
              </a:solidFill>
            </a:endParaRPr>
          </a:p>
        </p:txBody>
      </p:sp>
      <p:sp>
        <p:nvSpPr>
          <p:cNvPr id="612" name="Google Shape;612;p95"/>
          <p:cNvSpPr txBox="1"/>
          <p:nvPr>
            <p:ph idx="1" type="body"/>
          </p:nvPr>
        </p:nvSpPr>
        <p:spPr>
          <a:xfrm>
            <a:off x="457200" y="1600200"/>
            <a:ext cx="81219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Apply when:</a:t>
            </a:r>
            <a:endParaRPr/>
          </a:p>
          <a:p>
            <a:pPr indent="-381000" lvl="1" marL="914400" marR="0" rtl="0" algn="l">
              <a:lnSpc>
                <a:spcPct val="100000"/>
              </a:lnSpc>
              <a:spcBef>
                <a:spcPts val="0"/>
              </a:spcBef>
              <a:spcAft>
                <a:spcPts val="0"/>
              </a:spcAft>
              <a:buSzPts val="2400"/>
              <a:buChar char="◆"/>
            </a:pPr>
            <a:r>
              <a:rPr lang="en"/>
              <a:t>A system should be independent of how its products are created, composed and represented</a:t>
            </a:r>
            <a:endParaRPr/>
          </a:p>
          <a:p>
            <a:pPr indent="-381000" lvl="1" marL="914400" marR="0" rtl="0" algn="l">
              <a:lnSpc>
                <a:spcPct val="100000"/>
              </a:lnSpc>
              <a:spcBef>
                <a:spcPts val="0"/>
              </a:spcBef>
              <a:spcAft>
                <a:spcPts val="0"/>
              </a:spcAft>
              <a:buSzPts val="2400"/>
              <a:buChar char="◆"/>
            </a:pPr>
            <a:r>
              <a:rPr lang="en"/>
              <a:t>A system should be configured with one of multiple families of products</a:t>
            </a:r>
            <a:endParaRPr/>
          </a:p>
          <a:p>
            <a:pPr indent="-381000" lvl="1" marL="914400" marR="0" rtl="0" algn="l">
              <a:lnSpc>
                <a:spcPct val="100000"/>
              </a:lnSpc>
              <a:spcBef>
                <a:spcPts val="0"/>
              </a:spcBef>
              <a:spcAft>
                <a:spcPts val="0"/>
              </a:spcAft>
              <a:buSzPts val="2400"/>
              <a:buChar char="◆"/>
            </a:pPr>
            <a:r>
              <a:rPr lang="en"/>
              <a:t>A family of related product objects is designed to be used together and you need to enforce this constraint</a:t>
            </a:r>
            <a:endParaRPr/>
          </a:p>
          <a:p>
            <a:pPr indent="-381000" lvl="1" marL="914400" marR="0" rtl="0" algn="l">
              <a:lnSpc>
                <a:spcPct val="100000"/>
              </a:lnSpc>
              <a:spcBef>
                <a:spcPts val="0"/>
              </a:spcBef>
              <a:spcAft>
                <a:spcPts val="0"/>
              </a:spcAft>
              <a:buSzPts val="2400"/>
              <a:buChar char="◆"/>
            </a:pPr>
            <a:r>
              <a:rPr lang="en"/>
              <a:t>You want to provide a class library of products and you want to reveal just their interfaces, not their implementation</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pic>
        <p:nvPicPr>
          <p:cNvPr descr="2_vw_structural_model_0.jpg" id="617" name="Google Shape;617;p96"/>
          <p:cNvPicPr preferRelativeResize="0"/>
          <p:nvPr/>
        </p:nvPicPr>
        <p:blipFill rotWithShape="1">
          <a:blip r:embed="rId3">
            <a:alphaModFix amt="73000"/>
          </a:blip>
          <a:srcRect b="6776" l="21777" r="41337" t="11677"/>
          <a:stretch/>
        </p:blipFill>
        <p:spPr>
          <a:xfrm>
            <a:off x="6333350" y="2966600"/>
            <a:ext cx="2810650" cy="3891400"/>
          </a:xfrm>
          <a:prstGeom prst="rect">
            <a:avLst/>
          </a:prstGeom>
          <a:noFill/>
          <a:ln>
            <a:noFill/>
          </a:ln>
        </p:spPr>
      </p:pic>
      <p:sp>
        <p:nvSpPr>
          <p:cNvPr id="618" name="Google Shape;618;p9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Structural patterns</a:t>
            </a:r>
            <a:endParaRPr/>
          </a:p>
        </p:txBody>
      </p:sp>
      <p:sp>
        <p:nvSpPr>
          <p:cNvPr id="619" name="Google Shape;619;p96"/>
          <p:cNvSpPr txBox="1"/>
          <p:nvPr>
            <p:ph idx="1" type="body"/>
          </p:nvPr>
        </p:nvSpPr>
        <p:spPr>
          <a:xfrm>
            <a:off x="457200" y="1600200"/>
            <a:ext cx="6357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Are concerned with </a:t>
            </a:r>
            <a:r>
              <a:rPr b="1" lang="en">
                <a:solidFill>
                  <a:srgbClr val="FF0000"/>
                </a:solidFill>
              </a:rPr>
              <a:t>how classes and objects are composed</a:t>
            </a:r>
            <a:r>
              <a:rPr lang="en"/>
              <a:t> to form larger structures</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Describe ways to compose objects to realize </a:t>
            </a:r>
            <a:r>
              <a:rPr b="1" lang="en">
                <a:solidFill>
                  <a:srgbClr val="FF0000"/>
                </a:solidFill>
              </a:rPr>
              <a:t>new functionalities</a:t>
            </a:r>
            <a:endParaRPr b="1">
              <a:solidFill>
                <a:srgbClr val="FF0000"/>
              </a:solidFill>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Change composition at run-time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 this topic</a:t>
            </a:r>
            <a:endParaRPr/>
          </a:p>
        </p:txBody>
      </p:sp>
      <p:sp>
        <p:nvSpPr>
          <p:cNvPr id="87" name="Google Shape;87;p16"/>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We will focus just on:</a:t>
            </a:r>
            <a:endParaRPr/>
          </a:p>
          <a:p>
            <a:pPr indent="-381000" lvl="1" marL="914400" rtl="0" algn="l">
              <a:spcBef>
                <a:spcPts val="0"/>
              </a:spcBef>
              <a:spcAft>
                <a:spcPts val="0"/>
              </a:spcAft>
              <a:buSzPts val="2400"/>
              <a:buChar char="◆"/>
            </a:pPr>
            <a:r>
              <a:rPr lang="en"/>
              <a:t>Class diagrams </a:t>
            </a:r>
            <a:endParaRPr/>
          </a:p>
          <a:p>
            <a:pPr indent="-381000" lvl="1" marL="914400" rtl="0" algn="l">
              <a:spcBef>
                <a:spcPts val="0"/>
              </a:spcBef>
              <a:spcAft>
                <a:spcPts val="0"/>
              </a:spcAft>
              <a:buSzPts val="2400"/>
              <a:buChar char="◆"/>
            </a:pPr>
            <a:r>
              <a:rPr lang="en"/>
              <a:t>Design Patterns</a:t>
            </a:r>
            <a:endParaRPr/>
          </a:p>
          <a:p>
            <a:pPr indent="0" lvl="0" marL="457200" rtl="0" algn="l">
              <a:spcBef>
                <a:spcPts val="600"/>
              </a:spcBef>
              <a:spcAft>
                <a:spcPts val="0"/>
              </a:spcAft>
              <a:buNone/>
            </a:pPr>
            <a:r>
              <a:t/>
            </a:r>
            <a:endParaRPr/>
          </a:p>
          <a:p>
            <a:pPr indent="-419100" lvl="0" marL="457200" rtl="0" algn="l">
              <a:spcBef>
                <a:spcPts val="600"/>
              </a:spcBef>
              <a:spcAft>
                <a:spcPts val="0"/>
              </a:spcAft>
              <a:buSzPts val="3000"/>
              <a:buChar char="➔"/>
            </a:pPr>
            <a:r>
              <a:rPr lang="en"/>
              <a:t>Take a guess, can you explain each of these items?</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pic>
        <p:nvPicPr>
          <p:cNvPr descr="up_house_vectored_by_skratakh-d7x1dca.png" id="624" name="Google Shape;624;p97"/>
          <p:cNvPicPr preferRelativeResize="0"/>
          <p:nvPr/>
        </p:nvPicPr>
        <p:blipFill rotWithShape="1">
          <a:blip r:embed="rId3">
            <a:alphaModFix/>
          </a:blip>
          <a:srcRect b="14589" l="19836" r="18251" t="7224"/>
          <a:stretch/>
        </p:blipFill>
        <p:spPr>
          <a:xfrm>
            <a:off x="6128050" y="3614200"/>
            <a:ext cx="2856726" cy="3243800"/>
          </a:xfrm>
          <a:prstGeom prst="rect">
            <a:avLst/>
          </a:prstGeom>
          <a:noFill/>
          <a:ln>
            <a:noFill/>
          </a:ln>
        </p:spPr>
      </p:pic>
      <p:sp>
        <p:nvSpPr>
          <p:cNvPr id="625" name="Google Shape;625;p97"/>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Structural Patterns: </a:t>
            </a:r>
            <a:br>
              <a:rPr lang="en"/>
            </a:br>
            <a:r>
              <a:rPr lang="en">
                <a:solidFill>
                  <a:srgbClr val="CCCCCC"/>
                </a:solidFill>
              </a:rPr>
              <a:t>Facade</a:t>
            </a:r>
            <a:endParaRPr>
              <a:solidFill>
                <a:srgbClr val="CCCCCC"/>
              </a:solidFill>
            </a:endParaRPr>
          </a:p>
        </p:txBody>
      </p:sp>
      <p:sp>
        <p:nvSpPr>
          <p:cNvPr id="626" name="Google Shape;626;p97"/>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Purpose: </a:t>
            </a:r>
            <a:endParaRPr/>
          </a:p>
          <a:p>
            <a:pPr indent="-381000" lvl="1" marL="914400" rtl="0" algn="l">
              <a:spcBef>
                <a:spcPts val="0"/>
              </a:spcBef>
              <a:spcAft>
                <a:spcPts val="0"/>
              </a:spcAft>
              <a:buSzPts val="2400"/>
              <a:buChar char="◆"/>
            </a:pPr>
            <a:r>
              <a:rPr lang="en"/>
              <a:t>"Provide a unified interface to a set of interfaces in a subsystem. Facade defines a higher level interface that makes subsystem easier to use"</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98"/>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Structural Patterns: </a:t>
            </a:r>
            <a:br>
              <a:rPr lang="en"/>
            </a:br>
            <a:r>
              <a:rPr lang="en">
                <a:solidFill>
                  <a:srgbClr val="CCCCCC"/>
                </a:solidFill>
              </a:rPr>
              <a:t>Facade</a:t>
            </a:r>
            <a:endParaRPr>
              <a:solidFill>
                <a:srgbClr val="CCCCCC"/>
              </a:solidFill>
            </a:endParaRPr>
          </a:p>
        </p:txBody>
      </p:sp>
      <p:sp>
        <p:nvSpPr>
          <p:cNvPr id="632" name="Google Shape;632;p98"/>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Structure: </a:t>
            </a:r>
            <a:endParaRPr/>
          </a:p>
          <a:p>
            <a:pPr indent="0" lvl="0" marL="457200" rtl="0" algn="l">
              <a:spcBef>
                <a:spcPts val="600"/>
              </a:spcBef>
              <a:spcAft>
                <a:spcPts val="0"/>
              </a:spcAft>
              <a:buNone/>
            </a:pPr>
            <a:r>
              <a:t/>
            </a:r>
            <a:endParaRPr/>
          </a:p>
        </p:txBody>
      </p:sp>
      <p:pic>
        <p:nvPicPr>
          <p:cNvPr id="633" name="Google Shape;633;p98"/>
          <p:cNvPicPr preferRelativeResize="0"/>
          <p:nvPr/>
        </p:nvPicPr>
        <p:blipFill>
          <a:blip r:embed="rId3">
            <a:alphaModFix/>
          </a:blip>
          <a:stretch>
            <a:fillRect/>
          </a:stretch>
        </p:blipFill>
        <p:spPr>
          <a:xfrm>
            <a:off x="395288" y="2396300"/>
            <a:ext cx="8353425" cy="34290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99"/>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Structural Patterns: </a:t>
            </a:r>
            <a:br>
              <a:rPr lang="en"/>
            </a:br>
            <a:r>
              <a:rPr lang="en">
                <a:solidFill>
                  <a:srgbClr val="CCCCCC"/>
                </a:solidFill>
              </a:rPr>
              <a:t>Facade</a:t>
            </a:r>
            <a:endParaRPr>
              <a:solidFill>
                <a:srgbClr val="CCCCCC"/>
              </a:solidFill>
            </a:endParaRPr>
          </a:p>
        </p:txBody>
      </p:sp>
      <p:sp>
        <p:nvSpPr>
          <p:cNvPr id="639" name="Google Shape;639;p99"/>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Structure: </a:t>
            </a:r>
            <a:endParaRPr/>
          </a:p>
          <a:p>
            <a:pPr indent="0" lvl="0" marL="457200" rtl="0" algn="l">
              <a:spcBef>
                <a:spcPts val="600"/>
              </a:spcBef>
              <a:spcAft>
                <a:spcPts val="0"/>
              </a:spcAft>
              <a:buNone/>
            </a:pPr>
            <a:r>
              <a:t/>
            </a:r>
            <a:endParaRPr/>
          </a:p>
        </p:txBody>
      </p:sp>
      <p:pic>
        <p:nvPicPr>
          <p:cNvPr id="640" name="Google Shape;640;p99"/>
          <p:cNvPicPr preferRelativeResize="0"/>
          <p:nvPr/>
        </p:nvPicPr>
        <p:blipFill>
          <a:blip r:embed="rId3">
            <a:alphaModFix/>
          </a:blip>
          <a:stretch>
            <a:fillRect/>
          </a:stretch>
        </p:blipFill>
        <p:spPr>
          <a:xfrm>
            <a:off x="323850" y="2711350"/>
            <a:ext cx="8362950" cy="30480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100"/>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Structural Patterns: </a:t>
            </a:r>
            <a:br>
              <a:rPr lang="en"/>
            </a:br>
            <a:r>
              <a:rPr lang="en">
                <a:solidFill>
                  <a:srgbClr val="CCCCCC"/>
                </a:solidFill>
              </a:rPr>
              <a:t>Facade</a:t>
            </a:r>
            <a:endParaRPr>
              <a:solidFill>
                <a:srgbClr val="CCCCCC"/>
              </a:solidFill>
            </a:endParaRPr>
          </a:p>
        </p:txBody>
      </p:sp>
      <p:sp>
        <p:nvSpPr>
          <p:cNvPr id="646" name="Google Shape;646;p100"/>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Collaborations: </a:t>
            </a:r>
            <a:endParaRPr/>
          </a:p>
          <a:p>
            <a:pPr indent="-381000" lvl="1" marL="914400" rtl="0" algn="l">
              <a:spcBef>
                <a:spcPts val="0"/>
              </a:spcBef>
              <a:spcAft>
                <a:spcPts val="0"/>
              </a:spcAft>
              <a:buSzPts val="2400"/>
              <a:buChar char="◆"/>
            </a:pPr>
            <a:r>
              <a:rPr lang="en"/>
              <a:t>Clients communicate with the subsystem by sending request to Facade, which forwards to the appropriate subsystem objects</a:t>
            </a:r>
            <a:endParaRPr/>
          </a:p>
          <a:p>
            <a:pPr indent="0" lvl="0" marL="457200" rtl="0" algn="l">
              <a:spcBef>
                <a:spcPts val="600"/>
              </a:spcBef>
              <a:spcAft>
                <a:spcPts val="0"/>
              </a:spcAft>
              <a:buNone/>
            </a:pPr>
            <a:r>
              <a:t/>
            </a:r>
            <a:endParaRPr/>
          </a:p>
          <a:p>
            <a:pPr indent="-381000" lvl="1" marL="914400" rtl="0" algn="l">
              <a:spcBef>
                <a:spcPts val="480"/>
              </a:spcBef>
              <a:spcAft>
                <a:spcPts val="0"/>
              </a:spcAft>
              <a:buSzPts val="2400"/>
              <a:buChar char="◆"/>
            </a:pPr>
            <a:r>
              <a:rPr lang="en"/>
              <a:t>Clients that use the facade don't have access to its subsystem objects directly</a:t>
            </a:r>
            <a:endParaRPr/>
          </a:p>
          <a:p>
            <a:pPr indent="0" lvl="0" marL="457200" rtl="0" algn="l">
              <a:spcBef>
                <a:spcPts val="600"/>
              </a:spcBef>
              <a:spcAft>
                <a:spcPts val="0"/>
              </a:spcAft>
              <a:buNone/>
            </a:pPr>
            <a:r>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pic>
        <p:nvPicPr>
          <p:cNvPr id="651" name="Google Shape;651;p101"/>
          <p:cNvPicPr preferRelativeResize="0"/>
          <p:nvPr/>
        </p:nvPicPr>
        <p:blipFill>
          <a:blip r:embed="rId3">
            <a:alphaModFix/>
          </a:blip>
          <a:stretch>
            <a:fillRect/>
          </a:stretch>
        </p:blipFill>
        <p:spPr>
          <a:xfrm>
            <a:off x="1188500" y="2246150"/>
            <a:ext cx="7117300" cy="4478500"/>
          </a:xfrm>
          <a:prstGeom prst="rect">
            <a:avLst/>
          </a:prstGeom>
          <a:noFill/>
          <a:ln>
            <a:noFill/>
          </a:ln>
        </p:spPr>
      </p:pic>
      <p:sp>
        <p:nvSpPr>
          <p:cNvPr id="652" name="Google Shape;652;p101"/>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Structural Patterns: </a:t>
            </a:r>
            <a:br>
              <a:rPr lang="en"/>
            </a:br>
            <a:r>
              <a:rPr lang="en">
                <a:solidFill>
                  <a:srgbClr val="CCCCCC"/>
                </a:solidFill>
              </a:rPr>
              <a:t>Facade</a:t>
            </a:r>
            <a:endParaRPr>
              <a:solidFill>
                <a:srgbClr val="CCCCCC"/>
              </a:solidFill>
            </a:endParaRPr>
          </a:p>
        </p:txBody>
      </p:sp>
      <p:sp>
        <p:nvSpPr>
          <p:cNvPr id="653" name="Google Shape;653;p101"/>
          <p:cNvSpPr txBox="1"/>
          <p:nvPr>
            <p:ph idx="1" type="body"/>
          </p:nvPr>
        </p:nvSpPr>
        <p:spPr>
          <a:xfrm>
            <a:off x="374750" y="1545225"/>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Example: </a:t>
            </a:r>
            <a:endParaRPr/>
          </a:p>
          <a:p>
            <a:pPr indent="0" lvl="0" marL="0" rtl="0" algn="l">
              <a:spcBef>
                <a:spcPts val="600"/>
              </a:spcBef>
              <a:spcAft>
                <a:spcPts val="0"/>
              </a:spcAft>
              <a:buNone/>
            </a:pPr>
            <a:r>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02"/>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Apply it when:</a:t>
            </a:r>
            <a:endParaRPr/>
          </a:p>
          <a:p>
            <a:pPr indent="-381000" lvl="1" marL="914400" rtl="0" algn="l">
              <a:spcBef>
                <a:spcPts val="0"/>
              </a:spcBef>
              <a:spcAft>
                <a:spcPts val="0"/>
              </a:spcAft>
              <a:buSzPts val="2400"/>
              <a:buChar char="◆"/>
            </a:pPr>
            <a:r>
              <a:rPr lang="en"/>
              <a:t>You want to provide a simple interface to a complex subsystem</a:t>
            </a:r>
            <a:endParaRPr/>
          </a:p>
          <a:p>
            <a:pPr indent="-381000" lvl="1" marL="914400" rtl="0" algn="l">
              <a:spcBef>
                <a:spcPts val="0"/>
              </a:spcBef>
              <a:spcAft>
                <a:spcPts val="0"/>
              </a:spcAft>
              <a:buSzPts val="2400"/>
              <a:buChar char="◆"/>
            </a:pPr>
            <a:r>
              <a:rPr lang="en"/>
              <a:t>You want to give a simple default view of the subsystem that is good enough for the clients</a:t>
            </a:r>
            <a:endParaRPr/>
          </a:p>
          <a:p>
            <a:pPr indent="-381000" lvl="1" marL="914400" rtl="0" algn="l">
              <a:spcBef>
                <a:spcPts val="0"/>
              </a:spcBef>
              <a:spcAft>
                <a:spcPts val="0"/>
              </a:spcAft>
              <a:buSzPts val="2400"/>
              <a:buChar char="◆"/>
            </a:pPr>
            <a:r>
              <a:rPr lang="en"/>
              <a:t>There are many dependencies between clients and the implementation classes. Facade </a:t>
            </a:r>
            <a:r>
              <a:rPr b="1" lang="en">
                <a:solidFill>
                  <a:srgbClr val="FF0000"/>
                </a:solidFill>
              </a:rPr>
              <a:t>decouples</a:t>
            </a:r>
            <a:r>
              <a:rPr lang="en"/>
              <a:t> the subsystem from clients</a:t>
            </a:r>
            <a:endParaRPr/>
          </a:p>
          <a:p>
            <a:pPr indent="-381000" lvl="1" marL="914400" rtl="0" algn="l">
              <a:spcBef>
                <a:spcPts val="0"/>
              </a:spcBef>
              <a:spcAft>
                <a:spcPts val="0"/>
              </a:spcAft>
              <a:buSzPts val="2400"/>
              <a:buChar char="◆"/>
            </a:pPr>
            <a:r>
              <a:rPr lang="en"/>
              <a:t>You want to define an entry point to a subsystem while hiding complexity</a:t>
            </a:r>
            <a:endParaRPr/>
          </a:p>
          <a:p>
            <a:pPr indent="0" lvl="0" marL="0" rtl="0" algn="l">
              <a:spcBef>
                <a:spcPts val="600"/>
              </a:spcBef>
              <a:spcAft>
                <a:spcPts val="0"/>
              </a:spcAft>
              <a:buNone/>
            </a:pPr>
            <a:r>
              <a:t/>
            </a:r>
            <a:endParaRPr/>
          </a:p>
        </p:txBody>
      </p:sp>
      <p:sp>
        <p:nvSpPr>
          <p:cNvPr id="659" name="Google Shape;659;p102"/>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Structural Patterns: </a:t>
            </a:r>
            <a:br>
              <a:rPr lang="en"/>
            </a:br>
            <a:r>
              <a:rPr lang="en">
                <a:solidFill>
                  <a:srgbClr val="CCCCCC"/>
                </a:solidFill>
              </a:rPr>
              <a:t>Facade</a:t>
            </a:r>
            <a:endParaRPr>
              <a:solidFill>
                <a:srgbClr val="CCCCCC"/>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103"/>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Droid Sans"/>
              <a:buChar char="➔"/>
            </a:pPr>
            <a:r>
              <a:rPr lang="en"/>
              <a:t>Consequences:</a:t>
            </a:r>
            <a:endParaRPr/>
          </a:p>
          <a:p>
            <a:pPr indent="-381000" lvl="1" marL="914400" marR="0" rtl="0" algn="l">
              <a:lnSpc>
                <a:spcPct val="100000"/>
              </a:lnSpc>
              <a:spcBef>
                <a:spcPts val="0"/>
              </a:spcBef>
              <a:spcAft>
                <a:spcPts val="0"/>
              </a:spcAft>
              <a:buSzPts val="2400"/>
              <a:buChar char="◆"/>
            </a:pPr>
            <a:r>
              <a:rPr lang="en"/>
              <a:t>Shields client from the subsystem components, making the subsystem easier to use</a:t>
            </a:r>
            <a:endParaRPr/>
          </a:p>
          <a:p>
            <a:pPr indent="-381000" lvl="1" marL="914400" marR="0" rtl="0" algn="l">
              <a:lnSpc>
                <a:spcPct val="100000"/>
              </a:lnSpc>
              <a:spcBef>
                <a:spcPts val="0"/>
              </a:spcBef>
              <a:spcAft>
                <a:spcPts val="0"/>
              </a:spcAft>
              <a:buSzPts val="2400"/>
              <a:buChar char="◆"/>
            </a:pPr>
            <a:r>
              <a:rPr lang="en"/>
              <a:t>Promotes weak coupling between clients and subsystems</a:t>
            </a:r>
            <a:endParaRPr/>
          </a:p>
          <a:p>
            <a:pPr indent="-381000" lvl="1" marL="914400" marR="0" rtl="0" algn="l">
              <a:lnSpc>
                <a:spcPct val="100000"/>
              </a:lnSpc>
              <a:spcBef>
                <a:spcPts val="0"/>
              </a:spcBef>
              <a:spcAft>
                <a:spcPts val="0"/>
              </a:spcAft>
              <a:buSzPts val="2400"/>
              <a:buChar char="◆"/>
            </a:pPr>
            <a:r>
              <a:rPr lang="en"/>
              <a:t>Don't prevent clients from using subsystem classes directly</a:t>
            </a:r>
            <a:endParaRPr/>
          </a:p>
          <a:p>
            <a:pPr indent="0" lvl="0" marL="0" rtl="0" algn="l">
              <a:spcBef>
                <a:spcPts val="600"/>
              </a:spcBef>
              <a:spcAft>
                <a:spcPts val="0"/>
              </a:spcAft>
              <a:buNone/>
            </a:pPr>
            <a:r>
              <a:t/>
            </a:r>
            <a:endParaRPr/>
          </a:p>
        </p:txBody>
      </p:sp>
      <p:sp>
        <p:nvSpPr>
          <p:cNvPr id="665" name="Google Shape;665;p103"/>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Structural Patterns: </a:t>
            </a:r>
            <a:br>
              <a:rPr lang="en"/>
            </a:br>
            <a:r>
              <a:rPr lang="en">
                <a:solidFill>
                  <a:srgbClr val="CCCCCC"/>
                </a:solidFill>
              </a:rPr>
              <a:t>Facade</a:t>
            </a:r>
            <a:endParaRPr>
              <a:solidFill>
                <a:srgbClr val="CCCCCC"/>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pic>
        <p:nvPicPr>
          <p:cNvPr descr="12656-1.jpg" id="670" name="Google Shape;670;p104"/>
          <p:cNvPicPr preferRelativeResize="0"/>
          <p:nvPr/>
        </p:nvPicPr>
        <p:blipFill rotWithShape="1">
          <a:blip r:embed="rId3">
            <a:alphaModFix/>
          </a:blip>
          <a:srcRect b="6864" l="0" r="0" t="0"/>
          <a:stretch/>
        </p:blipFill>
        <p:spPr>
          <a:xfrm>
            <a:off x="5659175" y="3754175"/>
            <a:ext cx="3332426" cy="3103825"/>
          </a:xfrm>
          <a:prstGeom prst="rect">
            <a:avLst/>
          </a:prstGeom>
          <a:noFill/>
          <a:ln>
            <a:noFill/>
          </a:ln>
        </p:spPr>
      </p:pic>
      <p:sp>
        <p:nvSpPr>
          <p:cNvPr id="671" name="Google Shape;671;p104"/>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Structural Patterns: </a:t>
            </a:r>
            <a:br>
              <a:rPr lang="en"/>
            </a:br>
            <a:r>
              <a:rPr lang="en">
                <a:solidFill>
                  <a:srgbClr val="CCCCCC"/>
                </a:solidFill>
              </a:rPr>
              <a:t>Adapter</a:t>
            </a:r>
            <a:endParaRPr>
              <a:solidFill>
                <a:srgbClr val="CCCCCC"/>
              </a:solidFill>
            </a:endParaRPr>
          </a:p>
        </p:txBody>
      </p:sp>
      <p:sp>
        <p:nvSpPr>
          <p:cNvPr id="672" name="Google Shape;672;p104"/>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Purpose: </a:t>
            </a:r>
            <a:endParaRPr/>
          </a:p>
          <a:p>
            <a:pPr indent="-381000" lvl="1" marL="914400" rtl="0" algn="l">
              <a:spcBef>
                <a:spcPts val="0"/>
              </a:spcBef>
              <a:spcAft>
                <a:spcPts val="0"/>
              </a:spcAft>
              <a:buSzPts val="2400"/>
              <a:buChar char="◆"/>
            </a:pPr>
            <a:r>
              <a:rPr lang="en"/>
              <a:t>"Convert the interface of a class into another interface clients expect. Adapter lets classes work together that couldn't otherwise because of incompatible interfaces."</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pic>
        <p:nvPicPr>
          <p:cNvPr id="677" name="Google Shape;677;p105"/>
          <p:cNvPicPr preferRelativeResize="0"/>
          <p:nvPr/>
        </p:nvPicPr>
        <p:blipFill>
          <a:blip r:embed="rId3">
            <a:alphaModFix/>
          </a:blip>
          <a:stretch>
            <a:fillRect/>
          </a:stretch>
        </p:blipFill>
        <p:spPr>
          <a:xfrm>
            <a:off x="756430" y="2382238"/>
            <a:ext cx="7631141" cy="3627739"/>
          </a:xfrm>
          <a:prstGeom prst="rect">
            <a:avLst/>
          </a:prstGeom>
          <a:noFill/>
          <a:ln>
            <a:noFill/>
          </a:ln>
        </p:spPr>
      </p:pic>
      <p:sp>
        <p:nvSpPr>
          <p:cNvPr id="678" name="Google Shape;678;p105"/>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Structural Patterns: </a:t>
            </a:r>
            <a:br>
              <a:rPr lang="en"/>
            </a:br>
            <a:r>
              <a:rPr lang="en">
                <a:solidFill>
                  <a:srgbClr val="CCCCCC"/>
                </a:solidFill>
              </a:rPr>
              <a:t>Adapter</a:t>
            </a:r>
            <a:endParaRPr>
              <a:solidFill>
                <a:srgbClr val="CCCCCC"/>
              </a:solidFill>
            </a:endParaRPr>
          </a:p>
        </p:txBody>
      </p:sp>
      <p:sp>
        <p:nvSpPr>
          <p:cNvPr id="679" name="Google Shape;679;p105"/>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Structure: </a:t>
            </a:r>
            <a:endParaRPr/>
          </a:p>
          <a:p>
            <a:pPr indent="0" lvl="0" marL="457200" rtl="0" algn="l">
              <a:spcBef>
                <a:spcPts val="600"/>
              </a:spcBef>
              <a:spcAft>
                <a:spcPts val="0"/>
              </a:spcAft>
              <a:buNone/>
            </a:pPr>
            <a:r>
              <a:t/>
            </a:r>
            <a:endParaRPr/>
          </a:p>
        </p:txBody>
      </p:sp>
      <p:sp>
        <p:nvSpPr>
          <p:cNvPr id="680" name="Google Shape;680;p105"/>
          <p:cNvSpPr/>
          <p:nvPr/>
        </p:nvSpPr>
        <p:spPr>
          <a:xfrm>
            <a:off x="497800" y="5327575"/>
            <a:ext cx="2373300" cy="933300"/>
          </a:xfrm>
          <a:prstGeom prst="wedgeEllipseCallout">
            <a:avLst>
              <a:gd fmla="val 24132" name="adj1"/>
              <a:gd fmla="val -105631" name="adj2"/>
            </a:avLst>
          </a:prstGeom>
          <a:solidFill>
            <a:srgbClr val="1155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Class level</a:t>
            </a:r>
            <a:endParaRPr b="1" sz="1800">
              <a:solidFill>
                <a:srgbClr val="FFFFFF"/>
              </a:solidFill>
              <a:latin typeface="Roboto"/>
              <a:ea typeface="Roboto"/>
              <a:cs typeface="Roboto"/>
              <a:sym typeface="Roboto"/>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106"/>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Structure: </a:t>
            </a:r>
            <a:endParaRPr/>
          </a:p>
          <a:p>
            <a:pPr indent="0" lvl="0" marL="457200" rtl="0" algn="l">
              <a:spcBef>
                <a:spcPts val="600"/>
              </a:spcBef>
              <a:spcAft>
                <a:spcPts val="0"/>
              </a:spcAft>
              <a:buNone/>
            </a:pPr>
            <a:r>
              <a:t/>
            </a:r>
            <a:endParaRPr/>
          </a:p>
        </p:txBody>
      </p:sp>
      <p:sp>
        <p:nvSpPr>
          <p:cNvPr id="686" name="Google Shape;686;p106"/>
          <p:cNvSpPr txBox="1"/>
          <p:nvPr>
            <p:ph type="title"/>
          </p:nvPr>
        </p:nvSpPr>
        <p:spPr>
          <a:xfrm>
            <a:off x="457200" y="274647"/>
            <a:ext cx="8229600" cy="8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Structural Patterns: </a:t>
            </a:r>
            <a:br>
              <a:rPr lang="en"/>
            </a:br>
            <a:r>
              <a:rPr lang="en">
                <a:solidFill>
                  <a:srgbClr val="CCCCCC"/>
                </a:solidFill>
              </a:rPr>
              <a:t>Adapter</a:t>
            </a:r>
            <a:endParaRPr>
              <a:solidFill>
                <a:srgbClr val="CCCCCC"/>
              </a:solidFill>
            </a:endParaRPr>
          </a:p>
        </p:txBody>
      </p:sp>
      <p:pic>
        <p:nvPicPr>
          <p:cNvPr id="687" name="Google Shape;687;p106"/>
          <p:cNvPicPr preferRelativeResize="0"/>
          <p:nvPr/>
        </p:nvPicPr>
        <p:blipFill>
          <a:blip r:embed="rId3">
            <a:alphaModFix/>
          </a:blip>
          <a:stretch>
            <a:fillRect/>
          </a:stretch>
        </p:blipFill>
        <p:spPr>
          <a:xfrm>
            <a:off x="519113" y="2618750"/>
            <a:ext cx="8258175" cy="2943225"/>
          </a:xfrm>
          <a:prstGeom prst="rect">
            <a:avLst/>
          </a:prstGeom>
          <a:noFill/>
          <a:ln>
            <a:noFill/>
          </a:ln>
        </p:spPr>
      </p:pic>
      <p:sp>
        <p:nvSpPr>
          <p:cNvPr id="688" name="Google Shape;688;p106"/>
          <p:cNvSpPr/>
          <p:nvPr/>
        </p:nvSpPr>
        <p:spPr>
          <a:xfrm>
            <a:off x="497800" y="5327575"/>
            <a:ext cx="2373300" cy="933300"/>
          </a:xfrm>
          <a:prstGeom prst="wedgeEllipseCallout">
            <a:avLst>
              <a:gd fmla="val 24132" name="adj1"/>
              <a:gd fmla="val -105631" name="adj2"/>
            </a:avLst>
          </a:prstGeom>
          <a:solidFill>
            <a:srgbClr val="1155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Object level</a:t>
            </a:r>
            <a:endParaRPr b="1" sz="1800">
              <a:solidFill>
                <a:srgbClr val="FFFFFF"/>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